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56" r:id="rId2"/>
    <p:sldId id="275" r:id="rId3"/>
    <p:sldId id="276" r:id="rId4"/>
    <p:sldId id="279" r:id="rId5"/>
    <p:sldId id="266" r:id="rId6"/>
    <p:sldId id="286" r:id="rId7"/>
    <p:sldId id="291" r:id="rId8"/>
    <p:sldId id="277" r:id="rId9"/>
    <p:sldId id="278" r:id="rId10"/>
    <p:sldId id="290" r:id="rId11"/>
    <p:sldId id="289" r:id="rId12"/>
    <p:sldId id="283" r:id="rId13"/>
    <p:sldId id="287" r:id="rId14"/>
    <p:sldId id="265" r:id="rId15"/>
    <p:sldId id="274"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6"/>
  </p:normalViewPr>
  <p:slideViewPr>
    <p:cSldViewPr snapToGrid="0">
      <p:cViewPr varScale="1">
        <p:scale>
          <a:sx n="80" d="100"/>
          <a:sy n="80" d="100"/>
        </p:scale>
        <p:origin x="53" y="250"/>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3" csCatId="accent1" phldr="1"/>
      <dgm:spPr/>
      <dgm:t>
        <a:bodyPr/>
        <a:lstStyle/>
        <a:p>
          <a:endParaRPr lang="en-US"/>
        </a:p>
      </dgm:t>
    </dgm:pt>
    <dgm:pt modelId="{8FE81FEC-2664-411F-AEB3-065F29F52751}">
      <dgm:prSet/>
      <dgm:spPr>
        <a:solidFill>
          <a:schemeClr val="accent1">
            <a:lumMod val="60000"/>
            <a:lumOff val="40000"/>
            <a:alpha val="68000"/>
          </a:schemeClr>
        </a:solidFill>
        <a:ln>
          <a:noFill/>
        </a:ln>
      </dgm:spPr>
      <dgm:t>
        <a:bodyPr lIns="182880" tIns="182880" rIns="182880" bIns="182880"/>
        <a:lstStyle/>
        <a:p>
          <a:pPr marL="0" rtl="0">
            <a:lnSpc>
              <a:spcPct val="100000"/>
            </a:lnSpc>
            <a:buNone/>
          </a:pPr>
          <a:r>
            <a:rPr lang="en-US" b="0" i="0" dirty="0">
              <a:latin typeface="Avenir Next LT Pro" panose="020B0504020202020204" pitchFamily="34" charset="77"/>
            </a:rPr>
            <a:t>Deploy </a:t>
          </a:r>
          <a:r>
            <a:rPr lang="en-US" b="1" i="0" dirty="0">
              <a:latin typeface="Avenir Next LT Pro" panose="020B0504020202020204" pitchFamily="34" charset="77"/>
            </a:rPr>
            <a:t>strategic networks with compelling</a:t>
          </a:r>
          <a:r>
            <a:rPr lang="en-US" b="0" i="0" dirty="0">
              <a:latin typeface="Avenir Next LT Pro" panose="020B0504020202020204" pitchFamily="34" charset="77"/>
            </a:rPr>
            <a:t>                 e-business needs</a:t>
          </a: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1">
            <a:lumMod val="50000"/>
          </a:schemeClr>
        </a:solidFill>
        <a:ln>
          <a:noFill/>
        </a:ln>
      </dgm:spPr>
      <dgm:t>
        <a:bodyPr/>
        <a:lstStyle/>
        <a:p>
          <a:pPr marL="0" rtl="0"/>
          <a:r>
            <a:rPr lang="en-US" sz="2000" b="0" i="0" dirty="0">
              <a:latin typeface="Avenir Next LT Pro" panose="020B0504020202020204" pitchFamily="34" charset="77"/>
            </a:rPr>
            <a:t>PLANNING</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dgm:spPr>
        <a:solidFill>
          <a:schemeClr val="accent1">
            <a:lumMod val="60000"/>
            <a:lumOff val="40000"/>
            <a:alpha val="63879"/>
          </a:schemeClr>
        </a:solidFill>
        <a:ln>
          <a:noFill/>
        </a:ln>
      </dgm:spPr>
      <dgm:t>
        <a:bodyPr/>
        <a:lstStyle/>
        <a:p>
          <a:pPr marL="0">
            <a:lnSpc>
              <a:spcPct val="100000"/>
            </a:lnSpc>
          </a:pPr>
          <a:r>
            <a:rPr lang="en-US" b="0" i="0" dirty="0">
              <a:latin typeface="Avenir Next LT Pro" panose="020B0504020202020204" pitchFamily="34" charset="77"/>
            </a:rPr>
            <a:t>Synergize</a:t>
          </a:r>
          <a:r>
            <a:rPr lang="en-US" b="0" i="0" dirty="0">
              <a:latin typeface="Avenir Next LT Pro Light" panose="020B0304020202020204" pitchFamily="34" charset="77"/>
            </a:rPr>
            <a:t> </a:t>
          </a:r>
          <a:r>
            <a:rPr lang="en-US" b="1" i="0" dirty="0">
              <a:latin typeface="Avenir Next LT Pro" panose="020B0504020202020204" pitchFamily="34" charset="77"/>
            </a:rPr>
            <a:t>scalable e-commerce</a:t>
          </a: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1">
            <a:lumMod val="75000"/>
            <a:alpha val="87000"/>
          </a:schemeClr>
        </a:solidFill>
        <a:ln>
          <a:noFill/>
        </a:ln>
      </dgm:spPr>
      <dgm:t>
        <a:bodyPr/>
        <a:lstStyle/>
        <a:p>
          <a:pPr marL="0"/>
          <a:r>
            <a:rPr lang="en-US" sz="2000" b="0" i="0" dirty="0">
              <a:latin typeface="Avenir Next LT Pro" panose="020B0504020202020204" pitchFamily="34" charset="77"/>
            </a:rPr>
            <a:t>MARKETING</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dgm:spPr>
        <a:solidFill>
          <a:schemeClr val="accent1">
            <a:lumMod val="40000"/>
            <a:lumOff val="60000"/>
            <a:alpha val="45201"/>
          </a:schemeClr>
        </a:solidFill>
        <a:ln>
          <a:noFill/>
        </a:ln>
      </dgm:spPr>
      <dgm:t>
        <a:bodyPr/>
        <a:lstStyle/>
        <a:p>
          <a:pPr marL="0">
            <a:lnSpc>
              <a:spcPct val="100000"/>
            </a:lnSpc>
          </a:pPr>
          <a:r>
            <a:rPr lang="en-US" b="0" i="0" dirty="0">
              <a:latin typeface="Avenir Next LT Pro" panose="020B0504020202020204" pitchFamily="34" charset="77"/>
            </a:rPr>
            <a:t>Disseminate </a:t>
          </a:r>
          <a:r>
            <a:rPr lang="en-US" b="1" i="0" dirty="0">
              <a:latin typeface="Avenir Next LT Pro" panose="020B0504020202020204" pitchFamily="34" charset="77"/>
            </a:rPr>
            <a:t>standardized metrics</a:t>
          </a: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solidFill>
          <a:schemeClr val="accent1">
            <a:lumMod val="50000"/>
          </a:schemeClr>
        </a:solidFill>
        <a:ln>
          <a:noFill/>
        </a:ln>
      </dgm:spPr>
      <dgm:t>
        <a:bodyPr/>
        <a:lstStyle/>
        <a:p>
          <a:pPr marL="0"/>
          <a:r>
            <a:rPr lang="en-US" sz="2000" b="0" i="0" dirty="0">
              <a:latin typeface="Avenir Next LT Pro" panose="020B0504020202020204" pitchFamily="34" charset="77"/>
            </a:rPr>
            <a:t>DESIGN</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dgm:spPr>
        <a:solidFill>
          <a:schemeClr val="accent1">
            <a:lumMod val="20000"/>
            <a:lumOff val="80000"/>
            <a:alpha val="44000"/>
          </a:schemeClr>
        </a:solidFill>
        <a:ln>
          <a:noFill/>
        </a:ln>
      </dgm:spPr>
      <dgm:t>
        <a:bodyPr/>
        <a:lstStyle/>
        <a:p>
          <a:pPr marL="0">
            <a:lnSpc>
              <a:spcPct val="100000"/>
            </a:lnSpc>
          </a:pPr>
          <a:r>
            <a:rPr lang="en-US" b="0" i="0" dirty="0">
              <a:latin typeface="Avenir Next LT Pro" panose="020B0504020202020204" pitchFamily="34" charset="77"/>
            </a:rPr>
            <a:t>Coordinate                       </a:t>
          </a:r>
          <a:r>
            <a:rPr lang="en-US" b="1" i="0" dirty="0">
              <a:latin typeface="Avenir Next LT Pro" panose="020B0504020202020204" pitchFamily="34" charset="77"/>
            </a:rPr>
            <a:t>e-business applications</a:t>
          </a: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dgm:spPr>
        <a:solidFill>
          <a:schemeClr val="accent1">
            <a:lumMod val="40000"/>
            <a:lumOff val="60000"/>
            <a:alpha val="45000"/>
          </a:schemeClr>
        </a:solidFill>
        <a:ln>
          <a:noFill/>
        </a:ln>
      </dgm:spPr>
      <dgm:t>
        <a:bodyPr/>
        <a:lstStyle/>
        <a:p>
          <a:pPr marL="0" rtl="0">
            <a:lnSpc>
              <a:spcPct val="100000"/>
            </a:lnSpc>
          </a:pPr>
          <a:r>
            <a:rPr lang="en-US" b="0" i="0" dirty="0">
              <a:latin typeface="Avenir Next LT Pro" panose="020B0504020202020204" pitchFamily="34" charset="77"/>
            </a:rPr>
            <a:t>Foster holistically </a:t>
          </a:r>
          <a:r>
            <a:rPr lang="en-US" b="1" i="0" dirty="0">
              <a:latin typeface="Avenir Next LT Pro" panose="020B0504020202020204" pitchFamily="34" charset="77"/>
            </a:rPr>
            <a:t>superior methodologies</a:t>
          </a: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chemeClr val="accent1">
            <a:lumMod val="50000"/>
          </a:schemeClr>
        </a:solidFill>
        <a:ln>
          <a:noFill/>
        </a:ln>
      </dgm:spPr>
      <dgm:t>
        <a:bodyPr/>
        <a:lstStyle/>
        <a:p>
          <a:pPr marL="0"/>
          <a:r>
            <a:rPr lang="en-US" sz="2000" b="0" i="0" dirty="0">
              <a:latin typeface="Avenir Next LT Pro" panose="020B0504020202020204" pitchFamily="34" charset="77"/>
            </a:rPr>
            <a:t>LAUNCH</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1">
            <a:lumMod val="75000"/>
            <a:alpha val="87000"/>
          </a:schemeClr>
        </a:solidFill>
        <a:ln>
          <a:noFill/>
        </a:ln>
      </dgm:spPr>
      <dgm:t>
        <a:bodyPr/>
        <a:lstStyle/>
        <a:p>
          <a:pPr marL="0"/>
          <a:r>
            <a:rPr lang="en-US" sz="2000" b="0" i="0" dirty="0">
              <a:latin typeface="Avenir Next LT Pro" panose="020B0504020202020204" pitchFamily="34" charset="77"/>
            </a:rPr>
            <a:t>STRATEGY</a:t>
          </a: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custScaleY="146656" custLinFactNeighborY="30641">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custScaleY="146837" custLinFactNeighborX="-583" custLinFactNeighborY="32252">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custScaleY="146837" custLinFactNeighborX="-860" custLinFactNeighborY="30454">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custScaleY="146837" custLinFactNeighborY="30454">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custScaleY="146837" custLinFactNeighborY="30596">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1410" y="699641"/>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rtl="0">
            <a:lnSpc>
              <a:spcPct val="90000"/>
            </a:lnSpc>
            <a:spcBef>
              <a:spcPct val="0"/>
            </a:spcBef>
            <a:spcAft>
              <a:spcPct val="35000"/>
            </a:spcAft>
            <a:buNone/>
          </a:pPr>
          <a:r>
            <a:rPr lang="en-US" sz="2000" b="0" i="0" kern="1200" dirty="0">
              <a:latin typeface="Avenir Next LT Pro" panose="020B0504020202020204" pitchFamily="34" charset="77"/>
            </a:rPr>
            <a:t>PLANNING</a:t>
          </a:r>
        </a:p>
      </dsp:txBody>
      <dsp:txXfrm>
        <a:off x="11410" y="699641"/>
        <a:ext cx="1934219" cy="580265"/>
      </dsp:txXfrm>
    </dsp:sp>
    <dsp:sp modelId="{22359DD7-1BFB-4900-BAE6-6084F2F57988}">
      <dsp:nvSpPr>
        <dsp:cNvPr id="0" name=""/>
        <dsp:cNvSpPr/>
      </dsp:nvSpPr>
      <dsp:spPr>
        <a:xfrm>
          <a:off x="11410" y="1434580"/>
          <a:ext cx="1934219" cy="3426043"/>
        </a:xfrm>
        <a:prstGeom prst="rect">
          <a:avLst/>
        </a:prstGeom>
        <a:solidFill>
          <a:schemeClr val="accent1">
            <a:lumMod val="60000"/>
            <a:lumOff val="40000"/>
            <a:alpha val="63879"/>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Synergize</a:t>
          </a:r>
          <a:r>
            <a:rPr lang="en-US" sz="1600" b="0" i="0" kern="1200" dirty="0">
              <a:latin typeface="Avenir Next LT Pro Light" panose="020B0304020202020204" pitchFamily="34" charset="77"/>
            </a:rPr>
            <a:t> </a:t>
          </a:r>
          <a:r>
            <a:rPr lang="en-US" sz="1600" b="1" i="0" kern="1200" dirty="0">
              <a:latin typeface="Avenir Next LT Pro" panose="020B0504020202020204" pitchFamily="34" charset="77"/>
            </a:rPr>
            <a:t>scalable e-commerce</a:t>
          </a:r>
        </a:p>
      </dsp:txBody>
      <dsp:txXfrm>
        <a:off x="11410" y="1434580"/>
        <a:ext cx="1934219" cy="3426043"/>
      </dsp:txXfrm>
    </dsp:sp>
    <dsp:sp modelId="{C4F84DEA-2002-4D32-8E80-70EEE05E345A}">
      <dsp:nvSpPr>
        <dsp:cNvPr id="0" name=""/>
        <dsp:cNvSpPr/>
      </dsp:nvSpPr>
      <dsp:spPr>
        <a:xfrm>
          <a:off x="2053419" y="698584"/>
          <a:ext cx="1934219" cy="580265"/>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MARKETING</a:t>
          </a:r>
        </a:p>
      </dsp:txBody>
      <dsp:txXfrm>
        <a:off x="2053419" y="698584"/>
        <a:ext cx="1934219" cy="580265"/>
      </dsp:txXfrm>
    </dsp:sp>
    <dsp:sp modelId="{4FEB85EB-D046-4CDB-8A62-BBCE260C4490}">
      <dsp:nvSpPr>
        <dsp:cNvPr id="0" name=""/>
        <dsp:cNvSpPr/>
      </dsp:nvSpPr>
      <dsp:spPr>
        <a:xfrm>
          <a:off x="2042142" y="1430352"/>
          <a:ext cx="1934219" cy="3430271"/>
        </a:xfrm>
        <a:prstGeom prst="rect">
          <a:avLst/>
        </a:prstGeom>
        <a:solidFill>
          <a:schemeClr val="accent1">
            <a:lumMod val="40000"/>
            <a:lumOff val="60000"/>
            <a:alpha val="45201"/>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Disseminate </a:t>
          </a:r>
          <a:r>
            <a:rPr lang="en-US" sz="1600" b="1" i="0" kern="1200" dirty="0">
              <a:latin typeface="Avenir Next LT Pro" panose="020B0504020202020204" pitchFamily="34" charset="77"/>
            </a:rPr>
            <a:t>standardized metrics</a:t>
          </a:r>
        </a:p>
      </dsp:txBody>
      <dsp:txXfrm>
        <a:off x="2042142" y="1430352"/>
        <a:ext cx="1934219" cy="3430271"/>
      </dsp:txXfrm>
    </dsp:sp>
    <dsp:sp modelId="{49B7F8FA-D256-41EF-9327-52A3551D9A60}">
      <dsp:nvSpPr>
        <dsp:cNvPr id="0" name=""/>
        <dsp:cNvSpPr/>
      </dsp:nvSpPr>
      <dsp:spPr>
        <a:xfrm>
          <a:off x="4095427" y="698584"/>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DESIGN</a:t>
          </a:r>
        </a:p>
      </dsp:txBody>
      <dsp:txXfrm>
        <a:off x="4095427" y="698584"/>
        <a:ext cx="1934219" cy="580265"/>
      </dsp:txXfrm>
    </dsp:sp>
    <dsp:sp modelId="{6B5FE59C-B471-448A-AA7A-B526DCC4D4CA}">
      <dsp:nvSpPr>
        <dsp:cNvPr id="0" name=""/>
        <dsp:cNvSpPr/>
      </dsp:nvSpPr>
      <dsp:spPr>
        <a:xfrm>
          <a:off x="4078793" y="1430352"/>
          <a:ext cx="1934219" cy="3430271"/>
        </a:xfrm>
        <a:prstGeom prst="rect">
          <a:avLst/>
        </a:prstGeom>
        <a:solidFill>
          <a:schemeClr val="accent1">
            <a:lumMod val="20000"/>
            <a:lumOff val="80000"/>
            <a:alpha val="44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Coordinate                       </a:t>
          </a:r>
          <a:r>
            <a:rPr lang="en-US" sz="1600" b="1" i="0" kern="1200" dirty="0">
              <a:latin typeface="Avenir Next LT Pro" panose="020B0504020202020204" pitchFamily="34" charset="77"/>
            </a:rPr>
            <a:t>e-business applications</a:t>
          </a:r>
        </a:p>
      </dsp:txBody>
      <dsp:txXfrm>
        <a:off x="4078793" y="1430352"/>
        <a:ext cx="1934219" cy="3430271"/>
      </dsp:txXfrm>
    </dsp:sp>
    <dsp:sp modelId="{4132ECB1-6BEF-4935-AFA3-B2EAA48FDE7E}">
      <dsp:nvSpPr>
        <dsp:cNvPr id="0" name=""/>
        <dsp:cNvSpPr/>
      </dsp:nvSpPr>
      <dsp:spPr>
        <a:xfrm>
          <a:off x="6137436" y="698584"/>
          <a:ext cx="1934219" cy="580265"/>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STRATEGY</a:t>
          </a:r>
        </a:p>
      </dsp:txBody>
      <dsp:txXfrm>
        <a:off x="6137436" y="698584"/>
        <a:ext cx="1934219" cy="580265"/>
      </dsp:txXfrm>
    </dsp:sp>
    <dsp:sp modelId="{C42A8BDE-B838-475D-AFDE-17B60D744AB6}">
      <dsp:nvSpPr>
        <dsp:cNvPr id="0" name=""/>
        <dsp:cNvSpPr/>
      </dsp:nvSpPr>
      <dsp:spPr>
        <a:xfrm>
          <a:off x="6137436" y="1430352"/>
          <a:ext cx="1934219" cy="3430271"/>
        </a:xfrm>
        <a:prstGeom prst="rect">
          <a:avLst/>
        </a:prstGeom>
        <a:solidFill>
          <a:schemeClr val="accent1">
            <a:lumMod val="40000"/>
            <a:lumOff val="60000"/>
            <a:alpha val="4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Foster holistically </a:t>
          </a:r>
          <a:r>
            <a:rPr lang="en-US" sz="1600" b="1" i="0" kern="1200" dirty="0">
              <a:latin typeface="Avenir Next LT Pro" panose="020B0504020202020204" pitchFamily="34" charset="77"/>
            </a:rPr>
            <a:t>superior methodologies</a:t>
          </a:r>
        </a:p>
      </dsp:txBody>
      <dsp:txXfrm>
        <a:off x="6137436" y="1430352"/>
        <a:ext cx="1934219" cy="3430271"/>
      </dsp:txXfrm>
    </dsp:sp>
    <dsp:sp modelId="{59606EB9-9F10-4D12-A33F-A242FDCC0D0F}">
      <dsp:nvSpPr>
        <dsp:cNvPr id="0" name=""/>
        <dsp:cNvSpPr/>
      </dsp:nvSpPr>
      <dsp:spPr>
        <a:xfrm>
          <a:off x="8179444" y="698584"/>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LAUNCH</a:t>
          </a:r>
        </a:p>
      </dsp:txBody>
      <dsp:txXfrm>
        <a:off x="8179444" y="698584"/>
        <a:ext cx="1934219" cy="580265"/>
      </dsp:txXfrm>
    </dsp:sp>
    <dsp:sp modelId="{C8429E68-36DD-4F6A-A2F4-7CCDADCEFAD1}">
      <dsp:nvSpPr>
        <dsp:cNvPr id="0" name=""/>
        <dsp:cNvSpPr/>
      </dsp:nvSpPr>
      <dsp:spPr>
        <a:xfrm>
          <a:off x="8179444" y="1430352"/>
          <a:ext cx="1934219" cy="3430271"/>
        </a:xfrm>
        <a:prstGeom prst="rect">
          <a:avLst/>
        </a:prstGeom>
        <a:solidFill>
          <a:schemeClr val="accent1">
            <a:lumMod val="60000"/>
            <a:lumOff val="40000"/>
            <a:alpha val="68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Deploy </a:t>
          </a:r>
          <a:r>
            <a:rPr lang="en-US" sz="1600" b="1" i="0" kern="1200" dirty="0">
              <a:latin typeface="Avenir Next LT Pro" panose="020B0504020202020204" pitchFamily="34" charset="77"/>
            </a:rPr>
            <a:t>strategic networks with compelling</a:t>
          </a:r>
          <a:r>
            <a:rPr lang="en-US" sz="1600" b="0" i="0" kern="1200" dirty="0">
              <a:latin typeface="Avenir Next LT Pro" panose="020B0504020202020204" pitchFamily="34" charset="77"/>
            </a:rPr>
            <a:t>                 e-business needs</a:t>
          </a:r>
        </a:p>
      </dsp:txBody>
      <dsp:txXfrm>
        <a:off x="8179444" y="1430352"/>
        <a:ext cx="1934219" cy="3430271"/>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8/24/2022</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8/24/2022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5</a:t>
            </a:fld>
            <a:endParaRPr lang="en-US" dirty="0"/>
          </a:p>
        </p:txBody>
      </p:sp>
    </p:spTree>
    <p:extLst>
      <p:ext uri="{BB962C8B-B14F-4D97-AF65-F5344CB8AC3E}">
        <p14:creationId xmlns:p14="http://schemas.microsoft.com/office/powerpoint/2010/main" val="484782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11</a:t>
            </a:fld>
            <a:endParaRPr lang="en-US" dirty="0"/>
          </a:p>
        </p:txBody>
      </p:sp>
    </p:spTree>
    <p:extLst>
      <p:ext uri="{BB962C8B-B14F-4D97-AF65-F5344CB8AC3E}">
        <p14:creationId xmlns:p14="http://schemas.microsoft.com/office/powerpoint/2010/main" val="4272828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15</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16</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4" orient="horz" pos="1152">
          <p15:clr>
            <a:srgbClr val="547EBF"/>
          </p15:clr>
        </p15:guide>
        <p15:guide id="5" pos="7440">
          <p15:clr>
            <a:srgbClr val="547EBF"/>
          </p15:clr>
        </p15:guide>
        <p15:guide id="6" orient="horz" pos="4080">
          <p15:clr>
            <a:srgbClr val="547EBF"/>
          </p15:clr>
        </p15:guide>
        <p15:guide id="19">
          <p15:clr>
            <a:srgbClr val="547EBF"/>
          </p15:clr>
        </p15:guide>
        <p15:guide id="20" pos="7680">
          <p15:clr>
            <a:srgbClr val="547EBF"/>
          </p15:clr>
        </p15:guide>
        <p15:guide id="21" pos="528">
          <p15:clr>
            <a:srgbClr val="547EBF"/>
          </p15:clr>
        </p15:guide>
        <p15:guide id="22" pos="6912">
          <p15:clr>
            <a:srgbClr val="547EBF"/>
          </p15:clr>
        </p15:guide>
        <p15:guide id="23" orient="horz" pos="240">
          <p15:clr>
            <a:srgbClr val="547EBF"/>
          </p15:clr>
        </p15:guide>
        <p15:guide id="25" orient="horz" pos="552">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microsoft.com/office/2007/relationships/hdphoto" Target="../media/hdphoto11.wdp"/><Relationship Id="rId13" Type="http://schemas.openxmlformats.org/officeDocument/2006/relationships/image" Target="../media/image24.png"/><Relationship Id="rId18" Type="http://schemas.microsoft.com/office/2007/relationships/hdphoto" Target="../media/hdphoto16.wdp"/><Relationship Id="rId3" Type="http://schemas.openxmlformats.org/officeDocument/2006/relationships/image" Target="../media/image19.png"/><Relationship Id="rId7" Type="http://schemas.openxmlformats.org/officeDocument/2006/relationships/image" Target="../media/image21.png"/><Relationship Id="rId12" Type="http://schemas.microsoft.com/office/2007/relationships/hdphoto" Target="../media/hdphoto13.wdp"/><Relationship Id="rId17"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15.wdp"/><Relationship Id="rId1" Type="http://schemas.openxmlformats.org/officeDocument/2006/relationships/slideLayout" Target="../slideLayouts/slideLayout10.xml"/><Relationship Id="rId6" Type="http://schemas.microsoft.com/office/2007/relationships/hdphoto" Target="../media/hdphoto10.wdp"/><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5.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22.png"/><Relationship Id="rId14" Type="http://schemas.microsoft.com/office/2007/relationships/hdphoto" Target="../media/hdphoto14.wdp"/></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27.png"/><Relationship Id="rId1" Type="http://schemas.openxmlformats.org/officeDocument/2006/relationships/slideLayout" Target="../slideLayouts/slideLayout11.xml"/><Relationship Id="rId6" Type="http://schemas.openxmlformats.org/officeDocument/2006/relationships/image" Target="../media/image29.png"/><Relationship Id="rId5" Type="http://schemas.microsoft.com/office/2007/relationships/hdphoto" Target="../media/hdphoto18.wdp"/><Relationship Id="rId4" Type="http://schemas.openxmlformats.org/officeDocument/2006/relationships/image" Target="../media/image28.png"/><Relationship Id="rId9" Type="http://schemas.microsoft.com/office/2007/relationships/hdphoto" Target="../media/hdphoto20.wdp"/></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microsoft.com/office/2007/relationships/hdphoto" Target="../media/hdphoto21.wdp"/></Relationships>
</file>

<file path=ppt/slides/_rels/slide16.xml.rels><?xml version="1.0" encoding="UTF-8" standalone="yes"?>
<Relationships xmlns="http://schemas.openxmlformats.org/package/2006/relationships"><Relationship Id="rId3" Type="http://schemas.openxmlformats.org/officeDocument/2006/relationships/hyperlink" Target="mailto:mirjam@contoso.com"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title"/>
          </p:nvPr>
        </p:nvSpPr>
        <p:spPr>
          <a:xfrm>
            <a:off x="5413445" y="2043946"/>
            <a:ext cx="6034216" cy="1439604"/>
          </a:xfrm>
        </p:spPr>
        <p:txBody>
          <a:bodyPr anchor="b">
            <a:normAutofit/>
          </a:bodyPr>
          <a:lstStyle/>
          <a:p>
            <a:r>
              <a:rPr lang="en-US" sz="2500"/>
              <a:t>Growing a Streaming Service</a:t>
            </a:r>
            <a:br>
              <a:rPr lang="en-US" sz="2500"/>
            </a:br>
            <a:br>
              <a:rPr lang="en-US" sz="2500"/>
            </a:br>
            <a:r>
              <a:rPr lang="en-US" sz="2500"/>
              <a:t>Microsoft</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5413445" y="3469262"/>
            <a:ext cx="6034216" cy="1085641"/>
          </a:xfrm>
        </p:spPr>
        <p:txBody>
          <a:bodyPr>
            <a:normAutofit/>
          </a:bodyPr>
          <a:lstStyle/>
          <a:p>
            <a:r>
              <a:rPr lang="en-US" dirty="0"/>
              <a:t>Han &amp; Jeff</a:t>
            </a:r>
          </a:p>
        </p:txBody>
      </p:sp>
      <p:sp>
        <p:nvSpPr>
          <p:cNvPr id="12" name="Footer Placeholder 3">
            <a:extLst>
              <a:ext uri="{FF2B5EF4-FFF2-40B4-BE49-F238E27FC236}">
                <a16:creationId xmlns:a16="http://schemas.microsoft.com/office/drawing/2014/main" id="{58AA3ECF-CA50-DB9D-841C-1F89614DBD19}"/>
              </a:ext>
            </a:extLst>
          </p:cNvPr>
          <p:cNvSpPr>
            <a:spLocks noGrp="1"/>
          </p:cNvSpPr>
          <p:nvPr>
            <p:ph type="ftr" sz="quarter" idx="10"/>
          </p:nvPr>
        </p:nvSpPr>
        <p:spPr>
          <a:xfrm rot="16200000">
            <a:off x="8854442" y="2953511"/>
            <a:ext cx="6291068" cy="384048"/>
          </a:xfrm>
        </p:spPr>
        <p:txBody>
          <a:bodyPr/>
          <a:lstStyle/>
          <a:p>
            <a:pPr>
              <a:spcAft>
                <a:spcPts val="600"/>
              </a:spcAft>
            </a:pPr>
            <a:r>
              <a:rPr lang="en-US" dirty="0"/>
              <a:t>Growing a streaming service  -  Microsoft</a:t>
            </a:r>
          </a:p>
        </p:txBody>
      </p:sp>
      <p:sp>
        <p:nvSpPr>
          <p:cNvPr id="14" name="Slide Number Placeholder 4">
            <a:extLst>
              <a:ext uri="{FF2B5EF4-FFF2-40B4-BE49-F238E27FC236}">
                <a16:creationId xmlns:a16="http://schemas.microsoft.com/office/drawing/2014/main" id="{9E5B2628-0879-D242-9D11-B96EFD7C910B}"/>
              </a:ext>
            </a:extLst>
          </p:cNvPr>
          <p:cNvSpPr>
            <a:spLocks noGrp="1"/>
          </p:cNvSpPr>
          <p:nvPr>
            <p:ph type="sldNum" sz="quarter" idx="11"/>
          </p:nvPr>
        </p:nvSpPr>
        <p:spPr>
          <a:xfrm rot="16200000">
            <a:off x="11716512" y="6382510"/>
            <a:ext cx="566928" cy="384048"/>
          </a:xfrm>
        </p:spPr>
        <p:txBody>
          <a:bodyPr/>
          <a:lstStyle/>
          <a:p>
            <a:pPr>
              <a:spcAft>
                <a:spcPts val="600"/>
              </a:spcAft>
            </a:pPr>
            <a:fld id="{09A01C0A-2BB6-49E7-91A3-DCB9F9F59583}" type="slidenum">
              <a:rPr lang="en-US" smtClean="0"/>
              <a:pPr>
                <a:spcAft>
                  <a:spcPts val="600"/>
                </a:spcAft>
              </a:pPr>
              <a:t>1</a:t>
            </a:fld>
            <a:endParaRPr lang="en-US"/>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921613-A2A4-672F-8CE1-64641C51E6A6}"/>
              </a:ext>
            </a:extLst>
          </p:cNvPr>
          <p:cNvSpPr>
            <a:spLocks noGrp="1"/>
          </p:cNvSpPr>
          <p:nvPr>
            <p:ph type="title"/>
          </p:nvPr>
        </p:nvSpPr>
        <p:spPr/>
        <p:txBody>
          <a:bodyPr/>
          <a:lstStyle/>
          <a:p>
            <a:r>
              <a:rPr lang="en-US" dirty="0"/>
              <a:t>MEET OUR TEAM</a:t>
            </a:r>
          </a:p>
        </p:txBody>
      </p:sp>
      <p:pic>
        <p:nvPicPr>
          <p:cNvPr id="16" name="Picture Placeholder 15" descr="Team member head shot&#10;">
            <a:extLst>
              <a:ext uri="{FF2B5EF4-FFF2-40B4-BE49-F238E27FC236}">
                <a16:creationId xmlns:a16="http://schemas.microsoft.com/office/drawing/2014/main" id="{D3F33FD0-EF82-7514-BE2D-11830489D8DB}"/>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l="153" r="153"/>
          <a:stretch>
            <a:fillRect/>
          </a:stretch>
        </p:blipFill>
        <p:spPr/>
      </p:pic>
      <p:sp>
        <p:nvSpPr>
          <p:cNvPr id="7" name="Text Placeholder 6">
            <a:extLst>
              <a:ext uri="{FF2B5EF4-FFF2-40B4-BE49-F238E27FC236}">
                <a16:creationId xmlns:a16="http://schemas.microsoft.com/office/drawing/2014/main" id="{ECA1D41D-0857-3138-ACC8-642FAC688F7B}"/>
              </a:ext>
            </a:extLst>
          </p:cNvPr>
          <p:cNvSpPr>
            <a:spLocks noGrp="1"/>
          </p:cNvSpPr>
          <p:nvPr>
            <p:ph type="body" sz="quarter" idx="17"/>
          </p:nvPr>
        </p:nvSpPr>
        <p:spPr/>
        <p:txBody>
          <a:bodyPr/>
          <a:lstStyle/>
          <a:p>
            <a:r>
              <a:rPr lang="en-US" dirty="0"/>
              <a:t>Takuma </a:t>
            </a:r>
          </a:p>
          <a:p>
            <a:r>
              <a:rPr lang="en-US" dirty="0"/>
              <a:t>Hayashi</a:t>
            </a:r>
          </a:p>
          <a:p>
            <a:endParaRPr lang="en-US" dirty="0"/>
          </a:p>
        </p:txBody>
      </p:sp>
      <p:sp>
        <p:nvSpPr>
          <p:cNvPr id="14" name="Text Placeholder 13">
            <a:extLst>
              <a:ext uri="{FF2B5EF4-FFF2-40B4-BE49-F238E27FC236}">
                <a16:creationId xmlns:a16="http://schemas.microsoft.com/office/drawing/2014/main" id="{D06328D1-86D0-5845-5BEB-2B038E46A1E0}"/>
              </a:ext>
            </a:extLst>
          </p:cNvPr>
          <p:cNvSpPr>
            <a:spLocks noGrp="1"/>
          </p:cNvSpPr>
          <p:nvPr>
            <p:ph type="body" sz="quarter" idx="18"/>
          </p:nvPr>
        </p:nvSpPr>
        <p:spPr/>
        <p:txBody>
          <a:bodyPr/>
          <a:lstStyle/>
          <a:p>
            <a:r>
              <a:rPr lang="en-US" dirty="0"/>
              <a:t>President</a:t>
            </a:r>
          </a:p>
          <a:p>
            <a:endParaRPr lang="en-US" dirty="0"/>
          </a:p>
          <a:p>
            <a:endParaRPr lang="en-US" dirty="0"/>
          </a:p>
        </p:txBody>
      </p:sp>
      <p:pic>
        <p:nvPicPr>
          <p:cNvPr id="17" name="Picture Placeholder 16" descr="Team member head shot&#10;">
            <a:extLst>
              <a:ext uri="{FF2B5EF4-FFF2-40B4-BE49-F238E27FC236}">
                <a16:creationId xmlns:a16="http://schemas.microsoft.com/office/drawing/2014/main" id="{CCC992E7-2C36-C9E6-2F67-6CCF24E78DD5}"/>
              </a:ext>
            </a:extLst>
          </p:cNvPr>
          <p:cNvPicPr>
            <a:picLocks noGrp="1" noChangeAspect="1"/>
          </p:cNvPicPr>
          <p:nvPr>
            <p:ph type="pic" sz="quarter" idx="26"/>
          </p:nvPr>
        </p:nvPicPr>
        <p:blipFill>
          <a:blip r:embed="rId3" cstate="print">
            <a:extLst>
              <a:ext uri="{28A0092B-C50C-407E-A947-70E740481C1C}">
                <a14:useLocalDpi xmlns:a14="http://schemas.microsoft.com/office/drawing/2010/main"/>
              </a:ext>
            </a:extLst>
          </a:blip>
          <a:srcRect t="96" b="96"/>
          <a:stretch>
            <a:fillRect/>
          </a:stretch>
        </p:blipFill>
        <p:spPr/>
      </p:pic>
      <p:sp>
        <p:nvSpPr>
          <p:cNvPr id="57" name="Text Placeholder 56">
            <a:extLst>
              <a:ext uri="{FF2B5EF4-FFF2-40B4-BE49-F238E27FC236}">
                <a16:creationId xmlns:a16="http://schemas.microsoft.com/office/drawing/2014/main" id="{E965E90D-D692-724C-5D50-9041F3568A5F}"/>
              </a:ext>
            </a:extLst>
          </p:cNvPr>
          <p:cNvSpPr>
            <a:spLocks noGrp="1"/>
          </p:cNvSpPr>
          <p:nvPr>
            <p:ph type="body" sz="quarter" idx="34"/>
          </p:nvPr>
        </p:nvSpPr>
        <p:spPr/>
        <p:txBody>
          <a:bodyPr/>
          <a:lstStyle/>
          <a:p>
            <a:r>
              <a:rPr lang="en-US" dirty="0"/>
              <a:t>Mirjam</a:t>
            </a:r>
          </a:p>
          <a:p>
            <a:r>
              <a:rPr lang="en-US" dirty="0"/>
              <a:t>Nilsson</a:t>
            </a:r>
          </a:p>
          <a:p>
            <a:endParaRPr lang="en-US" dirty="0"/>
          </a:p>
        </p:txBody>
      </p:sp>
      <p:sp>
        <p:nvSpPr>
          <p:cNvPr id="11" name="Text Placeholder 10">
            <a:extLst>
              <a:ext uri="{FF2B5EF4-FFF2-40B4-BE49-F238E27FC236}">
                <a16:creationId xmlns:a16="http://schemas.microsoft.com/office/drawing/2014/main" id="{C12570BC-1064-302D-FEA4-8465C3B6EB3A}"/>
              </a:ext>
            </a:extLst>
          </p:cNvPr>
          <p:cNvSpPr>
            <a:spLocks noGrp="1"/>
          </p:cNvSpPr>
          <p:nvPr>
            <p:ph type="body" sz="quarter" idx="29"/>
          </p:nvPr>
        </p:nvSpPr>
        <p:spPr/>
        <p:txBody>
          <a:bodyPr/>
          <a:lstStyle/>
          <a:p>
            <a:r>
              <a:rPr lang="en-US" dirty="0"/>
              <a:t>Chief Executive Officer</a:t>
            </a:r>
          </a:p>
        </p:txBody>
      </p:sp>
      <p:pic>
        <p:nvPicPr>
          <p:cNvPr id="18" name="Picture Placeholder 17" descr="Team member head shot&#10;">
            <a:extLst>
              <a:ext uri="{FF2B5EF4-FFF2-40B4-BE49-F238E27FC236}">
                <a16:creationId xmlns:a16="http://schemas.microsoft.com/office/drawing/2014/main" id="{F5D49AF5-7F54-963C-4897-B951249A133D}"/>
              </a:ext>
            </a:extLst>
          </p:cNvPr>
          <p:cNvPicPr>
            <a:picLocks noGrp="1" noChangeAspect="1"/>
          </p:cNvPicPr>
          <p:nvPr>
            <p:ph type="pic" sz="quarter" idx="27"/>
          </p:nvPr>
        </p:nvPicPr>
        <p:blipFill>
          <a:blip r:embed="rId4" cstate="print">
            <a:extLst>
              <a:ext uri="{28A0092B-C50C-407E-A947-70E740481C1C}">
                <a14:useLocalDpi xmlns:a14="http://schemas.microsoft.com/office/drawing/2010/main"/>
              </a:ext>
            </a:extLst>
          </a:blip>
          <a:srcRect t="96" b="96"/>
          <a:stretch>
            <a:fillRect/>
          </a:stretch>
        </p:blipFill>
        <p:spPr/>
      </p:pic>
      <p:sp>
        <p:nvSpPr>
          <p:cNvPr id="44" name="Text Placeholder 43">
            <a:extLst>
              <a:ext uri="{FF2B5EF4-FFF2-40B4-BE49-F238E27FC236}">
                <a16:creationId xmlns:a16="http://schemas.microsoft.com/office/drawing/2014/main" id="{BDEDB8D2-6724-7574-F062-862481DC1140}"/>
              </a:ext>
            </a:extLst>
          </p:cNvPr>
          <p:cNvSpPr>
            <a:spLocks noGrp="1"/>
          </p:cNvSpPr>
          <p:nvPr>
            <p:ph type="body" sz="quarter" idx="35"/>
          </p:nvPr>
        </p:nvSpPr>
        <p:spPr/>
        <p:txBody>
          <a:bodyPr/>
          <a:lstStyle/>
          <a:p>
            <a:r>
              <a:rPr lang="en-US" dirty="0"/>
              <a:t>Flora </a:t>
            </a:r>
          </a:p>
          <a:p>
            <a:r>
              <a:rPr lang="en-US" dirty="0"/>
              <a:t>Berggren</a:t>
            </a:r>
          </a:p>
        </p:txBody>
      </p:sp>
      <p:sp>
        <p:nvSpPr>
          <p:cNvPr id="12" name="Text Placeholder 11">
            <a:extLst>
              <a:ext uri="{FF2B5EF4-FFF2-40B4-BE49-F238E27FC236}">
                <a16:creationId xmlns:a16="http://schemas.microsoft.com/office/drawing/2014/main" id="{06446BFF-4983-9932-49CC-A37A22C5E07E}"/>
              </a:ext>
            </a:extLst>
          </p:cNvPr>
          <p:cNvSpPr>
            <a:spLocks noGrp="1"/>
          </p:cNvSpPr>
          <p:nvPr>
            <p:ph type="body" sz="quarter" idx="31"/>
          </p:nvPr>
        </p:nvSpPr>
        <p:spPr/>
        <p:txBody>
          <a:bodyPr/>
          <a:lstStyle/>
          <a:p>
            <a:r>
              <a:rPr lang="en-US" dirty="0"/>
              <a:t>Chief Operations Officer</a:t>
            </a:r>
          </a:p>
        </p:txBody>
      </p:sp>
      <p:pic>
        <p:nvPicPr>
          <p:cNvPr id="19" name="Picture Placeholder 18" descr="Team member head shot&#10;">
            <a:extLst>
              <a:ext uri="{FF2B5EF4-FFF2-40B4-BE49-F238E27FC236}">
                <a16:creationId xmlns:a16="http://schemas.microsoft.com/office/drawing/2014/main" id="{9AA26BFD-262C-67CF-B2E0-C7D7081ACA67}"/>
              </a:ext>
            </a:extLst>
          </p:cNvPr>
          <p:cNvPicPr>
            <a:picLocks noGrp="1" noChangeAspect="1"/>
          </p:cNvPicPr>
          <p:nvPr>
            <p:ph type="pic" sz="quarter" idx="25"/>
          </p:nvPr>
        </p:nvPicPr>
        <p:blipFill>
          <a:blip r:embed="rId5" cstate="print">
            <a:extLst>
              <a:ext uri="{28A0092B-C50C-407E-A947-70E740481C1C}">
                <a14:useLocalDpi xmlns:a14="http://schemas.microsoft.com/office/drawing/2010/main"/>
              </a:ext>
            </a:extLst>
          </a:blip>
          <a:srcRect t="61" b="61"/>
          <a:stretch>
            <a:fillRect/>
          </a:stretch>
        </p:blipFill>
        <p:spPr/>
      </p:pic>
      <p:sp>
        <p:nvSpPr>
          <p:cNvPr id="58" name="Text Placeholder 57">
            <a:extLst>
              <a:ext uri="{FF2B5EF4-FFF2-40B4-BE49-F238E27FC236}">
                <a16:creationId xmlns:a16="http://schemas.microsoft.com/office/drawing/2014/main" id="{27C90AAD-C082-CC55-4767-F006C7019210}"/>
              </a:ext>
            </a:extLst>
          </p:cNvPr>
          <p:cNvSpPr>
            <a:spLocks noGrp="1"/>
          </p:cNvSpPr>
          <p:nvPr>
            <p:ph type="body" sz="quarter" idx="36"/>
          </p:nvPr>
        </p:nvSpPr>
        <p:spPr/>
        <p:txBody>
          <a:bodyPr/>
          <a:lstStyle/>
          <a:p>
            <a:r>
              <a:rPr lang="en-US" dirty="0"/>
              <a:t>Rajesh </a:t>
            </a:r>
            <a:br>
              <a:rPr lang="en-US" dirty="0"/>
            </a:br>
            <a:r>
              <a:rPr lang="en-US" dirty="0"/>
              <a:t>Santoshi</a:t>
            </a:r>
          </a:p>
          <a:p>
            <a:endParaRPr lang="en-US" dirty="0"/>
          </a:p>
        </p:txBody>
      </p:sp>
      <p:sp>
        <p:nvSpPr>
          <p:cNvPr id="13" name="Text Placeholder 12">
            <a:extLst>
              <a:ext uri="{FF2B5EF4-FFF2-40B4-BE49-F238E27FC236}">
                <a16:creationId xmlns:a16="http://schemas.microsoft.com/office/drawing/2014/main" id="{9F938B20-3FB2-425F-8A41-89F7FAA8FBB7}"/>
              </a:ext>
            </a:extLst>
          </p:cNvPr>
          <p:cNvSpPr>
            <a:spLocks noGrp="1"/>
          </p:cNvSpPr>
          <p:nvPr>
            <p:ph type="body" sz="quarter" idx="33"/>
          </p:nvPr>
        </p:nvSpPr>
        <p:spPr/>
        <p:txBody>
          <a:bodyPr/>
          <a:lstStyle/>
          <a:p>
            <a:r>
              <a:rPr lang="en-US" dirty="0"/>
              <a:t>VP Marketing</a:t>
            </a:r>
          </a:p>
        </p:txBody>
      </p:sp>
      <p:sp>
        <p:nvSpPr>
          <p:cNvPr id="59" name="Footer Placeholder 58">
            <a:extLst>
              <a:ext uri="{FF2B5EF4-FFF2-40B4-BE49-F238E27FC236}">
                <a16:creationId xmlns:a16="http://schemas.microsoft.com/office/drawing/2014/main" id="{F1FF8459-BD47-4502-A26F-B546D64F37BC}"/>
              </a:ext>
            </a:extLst>
          </p:cNvPr>
          <p:cNvSpPr>
            <a:spLocks noGrp="1"/>
          </p:cNvSpPr>
          <p:nvPr>
            <p:ph type="ftr" sz="quarter" idx="37"/>
          </p:nvPr>
        </p:nvSpPr>
        <p:spPr/>
        <p:txBody>
          <a:bodyPr/>
          <a:lstStyle/>
          <a:p>
            <a:r>
              <a:rPr lang="en-US" dirty="0"/>
              <a:t>Presentation Title</a:t>
            </a:r>
          </a:p>
        </p:txBody>
      </p:sp>
      <p:sp>
        <p:nvSpPr>
          <p:cNvPr id="60" name="Slide Number Placeholder 59">
            <a:extLst>
              <a:ext uri="{FF2B5EF4-FFF2-40B4-BE49-F238E27FC236}">
                <a16:creationId xmlns:a16="http://schemas.microsoft.com/office/drawing/2014/main" id="{B7C966D4-C0C9-F9AA-B8C0-3770EAC247CE}"/>
              </a:ext>
            </a:extLst>
          </p:cNvPr>
          <p:cNvSpPr>
            <a:spLocks noGrp="1"/>
          </p:cNvSpPr>
          <p:nvPr>
            <p:ph type="sldNum" sz="quarter" idx="38"/>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1263127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E21BA7-E5C4-4FD7-6C9E-DCF6B195B5B8}"/>
              </a:ext>
            </a:extLst>
          </p:cNvPr>
          <p:cNvSpPr>
            <a:spLocks noGrp="1"/>
          </p:cNvSpPr>
          <p:nvPr>
            <p:ph type="title"/>
          </p:nvPr>
        </p:nvSpPr>
        <p:spPr/>
        <p:txBody>
          <a:bodyPr/>
          <a:lstStyle/>
          <a:p>
            <a:r>
              <a:rPr lang="en-US" dirty="0"/>
              <a:t>MEET OUR EXTENDED TEAM</a:t>
            </a:r>
          </a:p>
        </p:txBody>
      </p:sp>
      <p:pic>
        <p:nvPicPr>
          <p:cNvPr id="27" name="Picture Placeholder 21" descr="Team member head shot">
            <a:extLst>
              <a:ext uri="{FF2B5EF4-FFF2-40B4-BE49-F238E27FC236}">
                <a16:creationId xmlns:a16="http://schemas.microsoft.com/office/drawing/2014/main" id="{B01332F2-E009-B454-9DC8-69781038135B}"/>
              </a:ext>
            </a:extLst>
          </p:cNvPr>
          <p:cNvPicPr>
            <a:picLocks noGrp="1" noChangeAspect="1"/>
          </p:cNvPicPr>
          <p:nvPr>
            <p:ph type="pic" sz="quarter" idx="13"/>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contrast="-11000"/>
                    </a14:imgEffect>
                  </a14:imgLayer>
                </a14:imgProps>
              </a:ext>
              <a:ext uri="{28A0092B-C50C-407E-A947-70E740481C1C}">
                <a14:useLocalDpi xmlns:a14="http://schemas.microsoft.com/office/drawing/2010/main"/>
              </a:ext>
            </a:extLst>
          </a:blip>
          <a:srcRect l="42" r="42"/>
          <a:stretch/>
        </p:blipFill>
        <p:spPr/>
      </p:pic>
      <p:sp>
        <p:nvSpPr>
          <p:cNvPr id="118" name="Text Placeholder 117">
            <a:extLst>
              <a:ext uri="{FF2B5EF4-FFF2-40B4-BE49-F238E27FC236}">
                <a16:creationId xmlns:a16="http://schemas.microsoft.com/office/drawing/2014/main" id="{BB531BBC-C64A-644B-2538-EB38FE936EBE}"/>
              </a:ext>
            </a:extLst>
          </p:cNvPr>
          <p:cNvSpPr>
            <a:spLocks noGrp="1"/>
          </p:cNvSpPr>
          <p:nvPr>
            <p:ph type="body" sz="quarter" idx="37"/>
          </p:nvPr>
        </p:nvSpPr>
        <p:spPr/>
        <p:txBody>
          <a:bodyPr/>
          <a:lstStyle/>
          <a:p>
            <a:r>
              <a:rPr lang="en-US" dirty="0"/>
              <a:t>Takuma Hayashi</a:t>
            </a:r>
          </a:p>
          <a:p>
            <a:endParaRPr lang="en-US" dirty="0"/>
          </a:p>
        </p:txBody>
      </p:sp>
      <p:sp>
        <p:nvSpPr>
          <p:cNvPr id="110" name="Text Placeholder 109">
            <a:extLst>
              <a:ext uri="{FF2B5EF4-FFF2-40B4-BE49-F238E27FC236}">
                <a16:creationId xmlns:a16="http://schemas.microsoft.com/office/drawing/2014/main" id="{19A6A633-6F5C-07D2-EB05-8158B140C8AB}"/>
              </a:ext>
            </a:extLst>
          </p:cNvPr>
          <p:cNvSpPr>
            <a:spLocks noGrp="1"/>
          </p:cNvSpPr>
          <p:nvPr>
            <p:ph type="body" sz="quarter" idx="22"/>
          </p:nvPr>
        </p:nvSpPr>
        <p:spPr/>
        <p:txBody>
          <a:bodyPr/>
          <a:lstStyle/>
          <a:p>
            <a:r>
              <a:rPr lang="en-US" dirty="0"/>
              <a:t>President</a:t>
            </a:r>
          </a:p>
        </p:txBody>
      </p:sp>
      <p:pic>
        <p:nvPicPr>
          <p:cNvPr id="28" name="Picture Placeholder 50" descr="Team member head shot">
            <a:extLst>
              <a:ext uri="{FF2B5EF4-FFF2-40B4-BE49-F238E27FC236}">
                <a16:creationId xmlns:a16="http://schemas.microsoft.com/office/drawing/2014/main" id="{4993E3F9-17C6-0B66-6114-E46E19663C8E}"/>
              </a:ext>
            </a:extLst>
          </p:cNvPr>
          <p:cNvPicPr>
            <a:picLocks noGrp="1" noChangeAspect="1"/>
          </p:cNvPicPr>
          <p:nvPr>
            <p:ph type="pic" sz="quarter" idx="15"/>
          </p:nvPr>
        </p:nvPicPr>
        <p:blipFill rotWithShape="1">
          <a:blip r:embed="rId5" cstate="print">
            <a:extLst>
              <a:ext uri="{BEBA8EAE-BF5A-486C-A8C5-ECC9F3942E4B}">
                <a14:imgProps xmlns:a14="http://schemas.microsoft.com/office/drawing/2010/main">
                  <a14:imgLayer r:embed="rId6">
                    <a14:imgEffect>
                      <a14:saturation sat="0"/>
                    </a14:imgEffect>
                    <a14:imgEffect>
                      <a14:brightnessContrast contrast="-8000"/>
                    </a14:imgEffect>
                  </a14:imgLayer>
                </a14:imgProps>
              </a:ext>
              <a:ext uri="{28A0092B-C50C-407E-A947-70E740481C1C}">
                <a14:useLocalDpi xmlns:a14="http://schemas.microsoft.com/office/drawing/2010/main"/>
              </a:ext>
            </a:extLst>
          </a:blip>
          <a:srcRect t="74" b="74"/>
          <a:stretch/>
        </p:blipFill>
        <p:spPr/>
      </p:pic>
      <p:sp>
        <p:nvSpPr>
          <p:cNvPr id="119" name="Text Placeholder 118">
            <a:extLst>
              <a:ext uri="{FF2B5EF4-FFF2-40B4-BE49-F238E27FC236}">
                <a16:creationId xmlns:a16="http://schemas.microsoft.com/office/drawing/2014/main" id="{E566746A-05C4-9E90-85C7-C72A19502BCF}"/>
              </a:ext>
            </a:extLst>
          </p:cNvPr>
          <p:cNvSpPr>
            <a:spLocks noGrp="1"/>
          </p:cNvSpPr>
          <p:nvPr>
            <p:ph type="body" sz="quarter" idx="38"/>
          </p:nvPr>
        </p:nvSpPr>
        <p:spPr/>
        <p:txBody>
          <a:bodyPr/>
          <a:lstStyle/>
          <a:p>
            <a:r>
              <a:rPr lang="en-US" dirty="0"/>
              <a:t>Mirjam Nilsson</a:t>
            </a:r>
          </a:p>
          <a:p>
            <a:endParaRPr lang="en-US" dirty="0"/>
          </a:p>
        </p:txBody>
      </p:sp>
      <p:sp>
        <p:nvSpPr>
          <p:cNvPr id="112" name="Text Placeholder 111">
            <a:extLst>
              <a:ext uri="{FF2B5EF4-FFF2-40B4-BE49-F238E27FC236}">
                <a16:creationId xmlns:a16="http://schemas.microsoft.com/office/drawing/2014/main" id="{59CC5724-7B60-4AA4-D040-6BA06EC3B410}"/>
              </a:ext>
            </a:extLst>
          </p:cNvPr>
          <p:cNvSpPr>
            <a:spLocks noGrp="1"/>
          </p:cNvSpPr>
          <p:nvPr>
            <p:ph type="body" sz="quarter" idx="26"/>
          </p:nvPr>
        </p:nvSpPr>
        <p:spPr/>
        <p:txBody>
          <a:bodyPr/>
          <a:lstStyle/>
          <a:p>
            <a:r>
              <a:rPr lang="en-US" dirty="0"/>
              <a:t>Chief Executive Officer</a:t>
            </a:r>
          </a:p>
        </p:txBody>
      </p:sp>
      <p:pic>
        <p:nvPicPr>
          <p:cNvPr id="29" name="Picture Placeholder 17" descr="Team member head shot">
            <a:extLst>
              <a:ext uri="{FF2B5EF4-FFF2-40B4-BE49-F238E27FC236}">
                <a16:creationId xmlns:a16="http://schemas.microsoft.com/office/drawing/2014/main" id="{7338326D-6AAB-BE3A-9CBF-104EC56C8857}"/>
              </a:ext>
            </a:extLst>
          </p:cNvPr>
          <p:cNvPicPr>
            <a:picLocks noGrp="1" noChangeAspect="1"/>
          </p:cNvPicPr>
          <p:nvPr>
            <p:ph type="pic" sz="quarter" idx="16"/>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l="42" r="42"/>
          <a:stretch/>
        </p:blipFill>
        <p:spPr/>
      </p:pic>
      <p:sp>
        <p:nvSpPr>
          <p:cNvPr id="120" name="Text Placeholder 119">
            <a:extLst>
              <a:ext uri="{FF2B5EF4-FFF2-40B4-BE49-F238E27FC236}">
                <a16:creationId xmlns:a16="http://schemas.microsoft.com/office/drawing/2014/main" id="{9B439F66-55A2-2473-2219-D319CFC18793}"/>
              </a:ext>
            </a:extLst>
          </p:cNvPr>
          <p:cNvSpPr>
            <a:spLocks noGrp="1"/>
          </p:cNvSpPr>
          <p:nvPr>
            <p:ph type="body" sz="quarter" idx="39"/>
          </p:nvPr>
        </p:nvSpPr>
        <p:spPr/>
        <p:txBody>
          <a:bodyPr/>
          <a:lstStyle/>
          <a:p>
            <a:r>
              <a:rPr lang="en-US" dirty="0"/>
              <a:t>Flora Berggren</a:t>
            </a:r>
          </a:p>
          <a:p>
            <a:endParaRPr lang="en-US" dirty="0"/>
          </a:p>
        </p:txBody>
      </p:sp>
      <p:sp>
        <p:nvSpPr>
          <p:cNvPr id="113" name="Text Placeholder 112">
            <a:extLst>
              <a:ext uri="{FF2B5EF4-FFF2-40B4-BE49-F238E27FC236}">
                <a16:creationId xmlns:a16="http://schemas.microsoft.com/office/drawing/2014/main" id="{613091B6-6F4F-570A-DA88-691CE0A93843}"/>
              </a:ext>
            </a:extLst>
          </p:cNvPr>
          <p:cNvSpPr>
            <a:spLocks noGrp="1"/>
          </p:cNvSpPr>
          <p:nvPr>
            <p:ph type="body" sz="quarter" idx="28"/>
          </p:nvPr>
        </p:nvSpPr>
        <p:spPr/>
        <p:txBody>
          <a:bodyPr/>
          <a:lstStyle/>
          <a:p>
            <a:r>
              <a:rPr lang="en-US" dirty="0"/>
              <a:t>Chief Operations Officer</a:t>
            </a:r>
          </a:p>
        </p:txBody>
      </p:sp>
      <p:pic>
        <p:nvPicPr>
          <p:cNvPr id="30" name="Picture Placeholder 19" descr="Team member head shot">
            <a:extLst>
              <a:ext uri="{FF2B5EF4-FFF2-40B4-BE49-F238E27FC236}">
                <a16:creationId xmlns:a16="http://schemas.microsoft.com/office/drawing/2014/main" id="{6C110708-92FC-ACA6-191B-60AF7C9A9110}"/>
              </a:ext>
            </a:extLst>
          </p:cNvPr>
          <p:cNvPicPr>
            <a:picLocks noGrp="1" noChangeAspect="1"/>
          </p:cNvPicPr>
          <p:nvPr>
            <p:ph type="pic" sz="quarter" idx="14"/>
          </p:nvPr>
        </p:nvPicPr>
        <p:blipFill rotWithShape="1">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t="64" b="64"/>
          <a:stretch/>
        </p:blipFill>
        <p:spPr/>
      </p:pic>
      <p:sp>
        <p:nvSpPr>
          <p:cNvPr id="121" name="Text Placeholder 120">
            <a:extLst>
              <a:ext uri="{FF2B5EF4-FFF2-40B4-BE49-F238E27FC236}">
                <a16:creationId xmlns:a16="http://schemas.microsoft.com/office/drawing/2014/main" id="{C0AAAC49-66B2-FB66-656B-5633DD00BA3B}"/>
              </a:ext>
            </a:extLst>
          </p:cNvPr>
          <p:cNvSpPr>
            <a:spLocks noGrp="1"/>
          </p:cNvSpPr>
          <p:nvPr>
            <p:ph type="body" sz="quarter" idx="40"/>
          </p:nvPr>
        </p:nvSpPr>
        <p:spPr/>
        <p:txBody>
          <a:bodyPr/>
          <a:lstStyle/>
          <a:p>
            <a:r>
              <a:rPr lang="en-US" dirty="0"/>
              <a:t>Rajesh Santoshi</a:t>
            </a:r>
          </a:p>
          <a:p>
            <a:endParaRPr lang="en-US" dirty="0"/>
          </a:p>
        </p:txBody>
      </p:sp>
      <p:sp>
        <p:nvSpPr>
          <p:cNvPr id="114" name="Text Placeholder 113">
            <a:extLst>
              <a:ext uri="{FF2B5EF4-FFF2-40B4-BE49-F238E27FC236}">
                <a16:creationId xmlns:a16="http://schemas.microsoft.com/office/drawing/2014/main" id="{5D2EC543-30A4-23DB-2FB7-5C18B8269F93}"/>
              </a:ext>
            </a:extLst>
          </p:cNvPr>
          <p:cNvSpPr>
            <a:spLocks noGrp="1"/>
          </p:cNvSpPr>
          <p:nvPr>
            <p:ph type="body" sz="quarter" idx="30"/>
          </p:nvPr>
        </p:nvSpPr>
        <p:spPr/>
        <p:txBody>
          <a:bodyPr/>
          <a:lstStyle/>
          <a:p>
            <a:r>
              <a:rPr lang="en-US" dirty="0"/>
              <a:t>VP Marketing</a:t>
            </a:r>
          </a:p>
        </p:txBody>
      </p:sp>
      <p:pic>
        <p:nvPicPr>
          <p:cNvPr id="31" name="Picture Placeholder 15" descr="Team member head shot">
            <a:extLst>
              <a:ext uri="{FF2B5EF4-FFF2-40B4-BE49-F238E27FC236}">
                <a16:creationId xmlns:a16="http://schemas.microsoft.com/office/drawing/2014/main" id="{81A03055-991D-E507-5CF8-52D100B3BBAD}"/>
              </a:ext>
            </a:extLst>
          </p:cNvPr>
          <p:cNvPicPr>
            <a:picLocks noGrp="1" noChangeAspect="1"/>
          </p:cNvPicPr>
          <p:nvPr>
            <p:ph type="pic" sz="quarter" idx="17"/>
          </p:nvPr>
        </p:nvPicPr>
        <p:blipFill rotWithShape="1">
          <a:blip r:embed="rId11" cstate="print">
            <a:extLst>
              <a:ext uri="{BEBA8EAE-BF5A-486C-A8C5-ECC9F3942E4B}">
                <a14:imgProps xmlns:a14="http://schemas.microsoft.com/office/drawing/2010/main">
                  <a14:imgLayer r:embed="rId12">
                    <a14:imgEffect>
                      <a14:saturation sat="0"/>
                    </a14:imgEffect>
                    <a14:imgEffect>
                      <a14:brightnessContrast contrast="-6000"/>
                    </a14:imgEffect>
                  </a14:imgLayer>
                </a14:imgProps>
              </a:ext>
              <a:ext uri="{28A0092B-C50C-407E-A947-70E740481C1C}">
                <a14:useLocalDpi xmlns:a14="http://schemas.microsoft.com/office/drawing/2010/main"/>
              </a:ext>
            </a:extLst>
          </a:blip>
          <a:srcRect l="54" r="54"/>
          <a:stretch/>
        </p:blipFill>
        <p:spPr/>
      </p:pic>
      <p:sp>
        <p:nvSpPr>
          <p:cNvPr id="122" name="Text Placeholder 121">
            <a:extLst>
              <a:ext uri="{FF2B5EF4-FFF2-40B4-BE49-F238E27FC236}">
                <a16:creationId xmlns:a16="http://schemas.microsoft.com/office/drawing/2014/main" id="{BD4DECAB-77F8-CCF2-1B4F-74629D50039F}"/>
              </a:ext>
            </a:extLst>
          </p:cNvPr>
          <p:cNvSpPr>
            <a:spLocks noGrp="1"/>
          </p:cNvSpPr>
          <p:nvPr>
            <p:ph type="body" sz="quarter" idx="41"/>
          </p:nvPr>
        </p:nvSpPr>
        <p:spPr/>
        <p:txBody>
          <a:bodyPr/>
          <a:lstStyle/>
          <a:p>
            <a:r>
              <a:rPr lang="en-US" dirty="0"/>
              <a:t>Graham Barnes </a:t>
            </a:r>
          </a:p>
        </p:txBody>
      </p:sp>
      <p:sp>
        <p:nvSpPr>
          <p:cNvPr id="111" name="Text Placeholder 110">
            <a:extLst>
              <a:ext uri="{FF2B5EF4-FFF2-40B4-BE49-F238E27FC236}">
                <a16:creationId xmlns:a16="http://schemas.microsoft.com/office/drawing/2014/main" id="{D045C05B-7632-FE90-DD57-5ABD8A5BCF37}"/>
              </a:ext>
            </a:extLst>
          </p:cNvPr>
          <p:cNvSpPr>
            <a:spLocks noGrp="1"/>
          </p:cNvSpPr>
          <p:nvPr>
            <p:ph type="body" sz="quarter" idx="24"/>
          </p:nvPr>
        </p:nvSpPr>
        <p:spPr/>
        <p:txBody>
          <a:bodyPr/>
          <a:lstStyle/>
          <a:p>
            <a:r>
              <a:rPr lang="en-US" dirty="0"/>
              <a:t>VP Product</a:t>
            </a:r>
          </a:p>
        </p:txBody>
      </p:sp>
      <p:pic>
        <p:nvPicPr>
          <p:cNvPr id="32" name="Picture Placeholder 48" descr="Team member head shot">
            <a:extLst>
              <a:ext uri="{FF2B5EF4-FFF2-40B4-BE49-F238E27FC236}">
                <a16:creationId xmlns:a16="http://schemas.microsoft.com/office/drawing/2014/main" id="{E45A6503-23C4-B7CD-E962-CDF575E9DFBA}"/>
              </a:ext>
            </a:extLst>
          </p:cNvPr>
          <p:cNvPicPr>
            <a:picLocks noGrp="1" noChangeAspect="1"/>
          </p:cNvPicPr>
          <p:nvPr>
            <p:ph type="pic" sz="quarter" idx="19"/>
          </p:nvPr>
        </p:nvPicPr>
        <p:blipFill rotWithShape="1">
          <a:blip r:embed="rId13" cstate="print">
            <a:extLst>
              <a:ext uri="{BEBA8EAE-BF5A-486C-A8C5-ECC9F3942E4B}">
                <a14:imgProps xmlns:a14="http://schemas.microsoft.com/office/drawing/2010/main">
                  <a14:imgLayer r:embed="rId14">
                    <a14:imgEffect>
                      <a14:saturation sat="0"/>
                    </a14:imgEffect>
                    <a14:imgEffect>
                      <a14:brightnessContrast contrast="8000"/>
                    </a14:imgEffect>
                  </a14:imgLayer>
                </a14:imgProps>
              </a:ext>
              <a:ext uri="{28A0092B-C50C-407E-A947-70E740481C1C}">
                <a14:useLocalDpi xmlns:a14="http://schemas.microsoft.com/office/drawing/2010/main"/>
              </a:ext>
            </a:extLst>
          </a:blip>
          <a:srcRect t="110" b="110"/>
          <a:stretch/>
        </p:blipFill>
        <p:spPr/>
      </p:pic>
      <p:sp>
        <p:nvSpPr>
          <p:cNvPr id="123" name="Text Placeholder 122">
            <a:extLst>
              <a:ext uri="{FF2B5EF4-FFF2-40B4-BE49-F238E27FC236}">
                <a16:creationId xmlns:a16="http://schemas.microsoft.com/office/drawing/2014/main" id="{485155CA-EEF3-CC01-5A66-F632D67D2826}"/>
              </a:ext>
            </a:extLst>
          </p:cNvPr>
          <p:cNvSpPr>
            <a:spLocks noGrp="1"/>
          </p:cNvSpPr>
          <p:nvPr>
            <p:ph type="body" sz="quarter" idx="42"/>
          </p:nvPr>
        </p:nvSpPr>
        <p:spPr/>
        <p:txBody>
          <a:bodyPr/>
          <a:lstStyle/>
          <a:p>
            <a:r>
              <a:rPr lang="en-US" dirty="0"/>
              <a:t>Rowan Murphy</a:t>
            </a:r>
          </a:p>
        </p:txBody>
      </p:sp>
      <p:sp>
        <p:nvSpPr>
          <p:cNvPr id="115" name="Text Placeholder 114">
            <a:extLst>
              <a:ext uri="{FF2B5EF4-FFF2-40B4-BE49-F238E27FC236}">
                <a16:creationId xmlns:a16="http://schemas.microsoft.com/office/drawing/2014/main" id="{D7242CA8-154C-5C7D-6E98-DC3594B5EB7F}"/>
              </a:ext>
            </a:extLst>
          </p:cNvPr>
          <p:cNvSpPr>
            <a:spLocks noGrp="1"/>
          </p:cNvSpPr>
          <p:nvPr>
            <p:ph type="body" sz="quarter" idx="32"/>
          </p:nvPr>
        </p:nvSpPr>
        <p:spPr/>
        <p:txBody>
          <a:bodyPr/>
          <a:lstStyle/>
          <a:p>
            <a:r>
              <a:rPr lang="en-US" dirty="0"/>
              <a:t>SEO Strategist</a:t>
            </a:r>
          </a:p>
        </p:txBody>
      </p:sp>
      <p:pic>
        <p:nvPicPr>
          <p:cNvPr id="33" name="Picture Placeholder 52" descr="Team member head shot">
            <a:extLst>
              <a:ext uri="{FF2B5EF4-FFF2-40B4-BE49-F238E27FC236}">
                <a16:creationId xmlns:a16="http://schemas.microsoft.com/office/drawing/2014/main" id="{759D34B2-9AAB-1470-07BA-8785A1538289}"/>
              </a:ext>
            </a:extLst>
          </p:cNvPr>
          <p:cNvPicPr>
            <a:picLocks noGrp="1" noChangeAspect="1"/>
          </p:cNvPicPr>
          <p:nvPr>
            <p:ph type="pic" sz="quarter" idx="20"/>
          </p:nvPr>
        </p:nvPicPr>
        <p:blipFill rotWithShape="1">
          <a:blip r:embed="rId15" cstate="print">
            <a:extLst>
              <a:ext uri="{BEBA8EAE-BF5A-486C-A8C5-ECC9F3942E4B}">
                <a14:imgProps xmlns:a14="http://schemas.microsoft.com/office/drawing/2010/main">
                  <a14:imgLayer r:embed="rId16">
                    <a14:imgEffect>
                      <a14:saturation sat="0"/>
                    </a14:imgEffect>
                    <a14:imgEffect>
                      <a14:brightnessContrast contrast="2000"/>
                    </a14:imgEffect>
                  </a14:imgLayer>
                </a14:imgProps>
              </a:ext>
              <a:ext uri="{28A0092B-C50C-407E-A947-70E740481C1C}">
                <a14:useLocalDpi xmlns:a14="http://schemas.microsoft.com/office/drawing/2010/main"/>
              </a:ext>
            </a:extLst>
          </a:blip>
          <a:srcRect l="91" r="91"/>
          <a:stretch/>
        </p:blipFill>
        <p:spPr/>
      </p:pic>
      <p:sp>
        <p:nvSpPr>
          <p:cNvPr id="124" name="Text Placeholder 123">
            <a:extLst>
              <a:ext uri="{FF2B5EF4-FFF2-40B4-BE49-F238E27FC236}">
                <a16:creationId xmlns:a16="http://schemas.microsoft.com/office/drawing/2014/main" id="{F420AE87-9AC7-6960-5B38-4F2FE403B42A}"/>
              </a:ext>
            </a:extLst>
          </p:cNvPr>
          <p:cNvSpPr>
            <a:spLocks noGrp="1"/>
          </p:cNvSpPr>
          <p:nvPr>
            <p:ph type="body" sz="quarter" idx="43"/>
          </p:nvPr>
        </p:nvSpPr>
        <p:spPr/>
        <p:txBody>
          <a:bodyPr/>
          <a:lstStyle/>
          <a:p>
            <a:r>
              <a:rPr lang="en-US" dirty="0"/>
              <a:t>Elizabeth Moore</a:t>
            </a:r>
          </a:p>
        </p:txBody>
      </p:sp>
      <p:sp>
        <p:nvSpPr>
          <p:cNvPr id="116" name="Text Placeholder 115">
            <a:extLst>
              <a:ext uri="{FF2B5EF4-FFF2-40B4-BE49-F238E27FC236}">
                <a16:creationId xmlns:a16="http://schemas.microsoft.com/office/drawing/2014/main" id="{2159C70C-FAE4-F898-1B5C-9ACE8514DEEA}"/>
              </a:ext>
            </a:extLst>
          </p:cNvPr>
          <p:cNvSpPr>
            <a:spLocks noGrp="1"/>
          </p:cNvSpPr>
          <p:nvPr>
            <p:ph type="body" sz="quarter" idx="34"/>
          </p:nvPr>
        </p:nvSpPr>
        <p:spPr/>
        <p:txBody>
          <a:bodyPr/>
          <a:lstStyle/>
          <a:p>
            <a:r>
              <a:rPr lang="en-US" dirty="0"/>
              <a:t>Product Designer</a:t>
            </a:r>
          </a:p>
        </p:txBody>
      </p:sp>
      <p:pic>
        <p:nvPicPr>
          <p:cNvPr id="34" name="Picture Placeholder 54" descr="Team member head shot">
            <a:extLst>
              <a:ext uri="{FF2B5EF4-FFF2-40B4-BE49-F238E27FC236}">
                <a16:creationId xmlns:a16="http://schemas.microsoft.com/office/drawing/2014/main" id="{02061082-7D63-EBA4-6464-6FB33818D55A}"/>
              </a:ext>
            </a:extLst>
          </p:cNvPr>
          <p:cNvPicPr>
            <a:picLocks noGrp="1" noChangeAspect="1"/>
          </p:cNvPicPr>
          <p:nvPr>
            <p:ph type="pic" sz="quarter" idx="18"/>
          </p:nvPr>
        </p:nvPicPr>
        <p:blipFill rotWithShape="1">
          <a:blip r:embed="rId17" cstate="print">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a:ext>
            </a:extLst>
          </a:blip>
          <a:srcRect l="66" r="66"/>
          <a:stretch/>
        </p:blipFill>
        <p:spPr/>
      </p:pic>
      <p:sp>
        <p:nvSpPr>
          <p:cNvPr id="125" name="Text Placeholder 124">
            <a:extLst>
              <a:ext uri="{FF2B5EF4-FFF2-40B4-BE49-F238E27FC236}">
                <a16:creationId xmlns:a16="http://schemas.microsoft.com/office/drawing/2014/main" id="{53B1D957-4E96-27FB-0132-30C8DB0631C1}"/>
              </a:ext>
            </a:extLst>
          </p:cNvPr>
          <p:cNvSpPr>
            <a:spLocks noGrp="1"/>
          </p:cNvSpPr>
          <p:nvPr>
            <p:ph type="body" sz="quarter" idx="44"/>
          </p:nvPr>
        </p:nvSpPr>
        <p:spPr/>
        <p:txBody>
          <a:bodyPr/>
          <a:lstStyle/>
          <a:p>
            <a:r>
              <a:rPr lang="en-US" dirty="0"/>
              <a:t>Robin Kline</a:t>
            </a:r>
          </a:p>
        </p:txBody>
      </p:sp>
      <p:sp>
        <p:nvSpPr>
          <p:cNvPr id="117" name="Text Placeholder 116">
            <a:extLst>
              <a:ext uri="{FF2B5EF4-FFF2-40B4-BE49-F238E27FC236}">
                <a16:creationId xmlns:a16="http://schemas.microsoft.com/office/drawing/2014/main" id="{9E972938-DB22-AC16-8164-C4D03AFAF412}"/>
              </a:ext>
            </a:extLst>
          </p:cNvPr>
          <p:cNvSpPr>
            <a:spLocks noGrp="1"/>
          </p:cNvSpPr>
          <p:nvPr>
            <p:ph type="body" sz="quarter" idx="36"/>
          </p:nvPr>
        </p:nvSpPr>
        <p:spPr/>
        <p:txBody>
          <a:bodyPr/>
          <a:lstStyle/>
          <a:p>
            <a:r>
              <a:rPr lang="en-US" dirty="0"/>
              <a:t>Content Developer</a:t>
            </a:r>
          </a:p>
        </p:txBody>
      </p:sp>
      <p:sp>
        <p:nvSpPr>
          <p:cNvPr id="151" name="Footer Placeholder 150">
            <a:extLst>
              <a:ext uri="{FF2B5EF4-FFF2-40B4-BE49-F238E27FC236}">
                <a16:creationId xmlns:a16="http://schemas.microsoft.com/office/drawing/2014/main" id="{403B5C57-609F-2909-BE5E-3352E6AC4971}"/>
              </a:ext>
            </a:extLst>
          </p:cNvPr>
          <p:cNvSpPr>
            <a:spLocks noGrp="1"/>
          </p:cNvSpPr>
          <p:nvPr>
            <p:ph type="ftr" sz="quarter" idx="45"/>
          </p:nvPr>
        </p:nvSpPr>
        <p:spPr/>
        <p:txBody>
          <a:bodyPr/>
          <a:lstStyle/>
          <a:p>
            <a:r>
              <a:rPr lang="en-US" dirty="0"/>
              <a:t>Presentation Title</a:t>
            </a:r>
          </a:p>
        </p:txBody>
      </p:sp>
      <p:sp>
        <p:nvSpPr>
          <p:cNvPr id="152" name="Slide Number Placeholder 151">
            <a:extLst>
              <a:ext uri="{FF2B5EF4-FFF2-40B4-BE49-F238E27FC236}">
                <a16:creationId xmlns:a16="http://schemas.microsoft.com/office/drawing/2014/main" id="{1C1F8493-B963-CDFF-50B9-BC053FA825A8}"/>
              </a:ext>
            </a:extLst>
          </p:cNvPr>
          <p:cNvSpPr>
            <a:spLocks noGrp="1"/>
          </p:cNvSpPr>
          <p:nvPr>
            <p:ph type="sldNum" sz="quarter" idx="46"/>
          </p:nvPr>
        </p:nvSpPr>
        <p:spPr/>
        <p:txBody>
          <a:bodyPr/>
          <a:lstStyle/>
          <a:p>
            <a:fld id="{09A01C0A-2BB6-49E7-91A3-DCB9F9F59583}" type="slidenum">
              <a:rPr lang="en-US" smtClean="0"/>
              <a:pPr/>
              <a:t>11</a:t>
            </a:fld>
            <a:endParaRPr lang="en-US" dirty="0"/>
          </a:p>
        </p:txBody>
      </p:sp>
    </p:spTree>
    <p:extLst>
      <p:ext uri="{BB962C8B-B14F-4D97-AF65-F5344CB8AC3E}">
        <p14:creationId xmlns:p14="http://schemas.microsoft.com/office/powerpoint/2010/main" val="1849997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p:txBody>
          <a:bodyPr/>
          <a:lstStyle/>
          <a:p>
            <a:r>
              <a:rPr lang="en-US" dirty="0"/>
              <a:t>PLAN FOR PRODUCT LAUNCH</a:t>
            </a:r>
          </a:p>
        </p:txBody>
      </p:sp>
      <p:graphicFrame>
        <p:nvGraphicFramePr>
          <p:cNvPr id="5" name="Content Placeholder 3" descr="Timeline Placeholder ">
            <a:extLst>
              <a:ext uri="{FF2B5EF4-FFF2-40B4-BE49-F238E27FC236}">
                <a16:creationId xmlns:a16="http://schemas.microsoft.com/office/drawing/2014/main" id="{19F9EF88-EB9B-04DD-91EC-4006E9AC3D88}"/>
              </a:ext>
            </a:extLst>
          </p:cNvPr>
          <p:cNvGraphicFramePr>
            <a:graphicFrameLocks noGrp="1"/>
          </p:cNvGraphicFramePr>
          <p:nvPr>
            <p:ph sz="half" idx="2"/>
            <p:extLst>
              <p:ext uri="{D42A27DB-BD31-4B8C-83A1-F6EECF244321}">
                <p14:modId xmlns:p14="http://schemas.microsoft.com/office/powerpoint/2010/main" val="640505340"/>
              </p:ext>
            </p:extLst>
          </p:nvPr>
        </p:nvGraphicFramePr>
        <p:xfrm>
          <a:off x="850900" y="1319514"/>
          <a:ext cx="10125075" cy="4860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Tree>
    <p:extLst>
      <p:ext uri="{BB962C8B-B14F-4D97-AF65-F5344CB8AC3E}">
        <p14:creationId xmlns:p14="http://schemas.microsoft.com/office/powerpoint/2010/main" val="2646176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TIMELINE</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3240118695"/>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900257">
                  <a:extLst>
                    <a:ext uri="{9D8B030D-6E8A-4147-A177-3AD203B41FA5}">
                      <a16:colId xmlns:a16="http://schemas.microsoft.com/office/drawing/2014/main" val="2918303207"/>
                    </a:ext>
                  </a:extLst>
                </a:gridCol>
                <a:gridCol w="3961828">
                  <a:extLst>
                    <a:ext uri="{9D8B030D-6E8A-4147-A177-3AD203B41FA5}">
                      <a16:colId xmlns:a16="http://schemas.microsoft.com/office/drawing/2014/main" val="1189393465"/>
                    </a:ext>
                  </a:extLst>
                </a:gridCol>
              </a:tblGrid>
              <a:tr h="1188720">
                <a:tc>
                  <a:txBody>
                    <a:bodyPr/>
                    <a:lstStyle/>
                    <a:p>
                      <a:r>
                        <a:rPr lang="en-US" sz="2800" b="1" i="0" spc="300" dirty="0">
                          <a:latin typeface="Arial Black" panose="020B0604020202020204" pitchFamily="34" charset="0"/>
                          <a:cs typeface="Arial Black" panose="020B0604020202020204" pitchFamily="34" charset="0"/>
                        </a:rPr>
                        <a:t>SEP</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Synergize </a:t>
                      </a:r>
                      <a:r>
                        <a:rPr lang="en-US" b="1" i="0" dirty="0">
                          <a:latin typeface="Avenir Next LT Pro" panose="020B0504020202020204" pitchFamily="34" charset="77"/>
                        </a:rPr>
                        <a:t>scalable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latin typeface="Avenir Next LT Pro" panose="020B0504020202020204" pitchFamily="34" charset="77"/>
                        </a:rPr>
                        <a:t>e-commerce</a:t>
                      </a:r>
                    </a:p>
                  </a:txBody>
                  <a:tcPr anchor="ctr"/>
                </a:tc>
                <a:extLst>
                  <a:ext uri="{0D108BD9-81ED-4DB2-BD59-A6C34878D82A}">
                    <a16:rowId xmlns:a16="http://schemas.microsoft.com/office/drawing/2014/main" val="3812157666"/>
                  </a:ext>
                </a:extLst>
              </a:tr>
              <a:tr h="1188720">
                <a:tc>
                  <a:txBody>
                    <a:bodyPr/>
                    <a:lstStyle/>
                    <a:p>
                      <a:r>
                        <a:rPr lang="en-US" sz="2800" b="1" i="0" dirty="0">
                          <a:latin typeface="Arial Black" panose="020B0604020202020204" pitchFamily="34" charset="0"/>
                          <a:cs typeface="Arial Black" panose="020B0604020202020204" pitchFamily="34" charset="0"/>
                        </a:rPr>
                        <a:t>NOV</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Disseminate </a:t>
                      </a:r>
                      <a:r>
                        <a:rPr lang="en-US" b="1" i="0" dirty="0">
                          <a:latin typeface="Avenir Next LT Pro" panose="020B0504020202020204" pitchFamily="34" charset="77"/>
                        </a:rPr>
                        <a:t>standardized </a:t>
                      </a:r>
                      <a:br>
                        <a:rPr lang="en-US" b="1" i="0" dirty="0">
                          <a:latin typeface="Avenir Next LT Pro" panose="020B0504020202020204" pitchFamily="34" charset="77"/>
                        </a:rPr>
                      </a:br>
                      <a:r>
                        <a:rPr lang="en-US" b="1" i="0" dirty="0">
                          <a:latin typeface="Avenir Next LT Pro" panose="020B0504020202020204" pitchFamily="34" charset="77"/>
                        </a:rPr>
                        <a:t>metrics</a:t>
                      </a:r>
                      <a:endParaRPr lang="en-US" dirty="0"/>
                    </a:p>
                  </a:txBody>
                  <a:tcPr anchor="ctr"/>
                </a:tc>
                <a:extLst>
                  <a:ext uri="{0D108BD9-81ED-4DB2-BD59-A6C34878D82A}">
                    <a16:rowId xmlns:a16="http://schemas.microsoft.com/office/drawing/2014/main" val="2423334722"/>
                  </a:ext>
                </a:extLst>
              </a:tr>
              <a:tr h="1188720">
                <a:tc>
                  <a:txBody>
                    <a:bodyPr/>
                    <a:lstStyle/>
                    <a:p>
                      <a:r>
                        <a:rPr lang="en-US" sz="2800" b="1" i="0" spc="300" dirty="0">
                          <a:latin typeface="Arial Black" panose="020B0604020202020204" pitchFamily="34" charset="0"/>
                          <a:cs typeface="Arial Black" panose="020B0604020202020204" pitchFamily="34" charset="0"/>
                        </a:rPr>
                        <a:t>JAN</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Coordinate </a:t>
                      </a:r>
                      <a:r>
                        <a:rPr lang="en-US" b="1" i="0" dirty="0">
                          <a:latin typeface="Avenir Next LT Pro" panose="020B0504020202020204" pitchFamily="34" charset="77"/>
                        </a:rPr>
                        <a:t>e-business applications</a:t>
                      </a:r>
                      <a:endParaRPr lang="en-US" dirty="0"/>
                    </a:p>
                  </a:txBody>
                  <a:tcPr anchor="ctr"/>
                </a:tc>
                <a:extLst>
                  <a:ext uri="{0D108BD9-81ED-4DB2-BD59-A6C34878D82A}">
                    <a16:rowId xmlns:a16="http://schemas.microsoft.com/office/drawing/2014/main" val="4197403263"/>
                  </a:ext>
                </a:extLst>
              </a:tr>
              <a:tr h="1188720">
                <a:tc>
                  <a:txBody>
                    <a:bodyPr/>
                    <a:lstStyle/>
                    <a:p>
                      <a:r>
                        <a:rPr lang="en-US" sz="2800" b="1" i="0" dirty="0">
                          <a:latin typeface="Arial Black" panose="020B0604020202020204" pitchFamily="34" charset="0"/>
                          <a:cs typeface="Arial Black" panose="020B0604020202020204" pitchFamily="34" charset="0"/>
                        </a:rPr>
                        <a:t>MAR</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Foster holistically </a:t>
                      </a:r>
                      <a:r>
                        <a:rPr lang="en-US" b="1" i="0" dirty="0">
                          <a:latin typeface="Avenir Next LT Pro" panose="020B0504020202020204" pitchFamily="34" charset="77"/>
                        </a:rPr>
                        <a:t>superior methodologies</a:t>
                      </a:r>
                    </a:p>
                  </a:txBody>
                  <a:tcPr anchor="ctr"/>
                </a:tc>
                <a:extLst>
                  <a:ext uri="{0D108BD9-81ED-4DB2-BD59-A6C34878D82A}">
                    <a16:rowId xmlns:a16="http://schemas.microsoft.com/office/drawing/2014/main" val="850924858"/>
                  </a:ext>
                </a:extLst>
              </a:tr>
              <a:tr h="1188720">
                <a:tc>
                  <a:txBody>
                    <a:bodyPr/>
                    <a:lstStyle/>
                    <a:p>
                      <a:r>
                        <a:rPr lang="en-US" sz="2800" b="1" i="0" spc="300" dirty="0">
                          <a:latin typeface="Arial Black" panose="020B0604020202020204" pitchFamily="34" charset="0"/>
                          <a:cs typeface="Arial Black" panose="020B0604020202020204" pitchFamily="34" charset="0"/>
                        </a:rPr>
                        <a:t>MAY</a:t>
                      </a:r>
                      <a:r>
                        <a:rPr lang="en-US"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Deploy </a:t>
                      </a:r>
                      <a:r>
                        <a:rPr lang="en-US" b="1" i="0" dirty="0">
                          <a:latin typeface="Avenir Next LT Pro" panose="020B0504020202020204" pitchFamily="34" charset="77"/>
                        </a:rPr>
                        <a:t>strategic networks with compelling </a:t>
                      </a:r>
                      <a:r>
                        <a:rPr lang="en-US" b="0" i="0" dirty="0">
                          <a:latin typeface="Avenir Next LT Pro" panose="020B0504020202020204" pitchFamily="34" charset="77"/>
                        </a:rPr>
                        <a:t>e-business needs</a:t>
                      </a:r>
                      <a:endParaRPr lang="en-US" dirty="0"/>
                    </a:p>
                  </a:txBody>
                  <a:tcPr anchor="ctr"/>
                </a:tc>
                <a:extLst>
                  <a:ext uri="{0D108BD9-81ED-4DB2-BD59-A6C34878D82A}">
                    <a16:rowId xmlns:a16="http://schemas.microsoft.com/office/drawing/2014/main" val="3024136017"/>
                  </a:ext>
                </a:extLst>
              </a:tr>
            </a:tbl>
          </a:graphicData>
        </a:graphic>
      </p:graphicFrame>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13</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p:txBody>
          <a:bodyPr/>
          <a:lstStyle/>
          <a:p>
            <a:r>
              <a:rPr lang="en-US" dirty="0"/>
              <a:t>AREAS OF FOCUS</a:t>
            </a:r>
          </a:p>
        </p:txBody>
      </p:sp>
      <p:sp>
        <p:nvSpPr>
          <p:cNvPr id="91" name="Text Placeholder 90">
            <a:extLst>
              <a:ext uri="{FF2B5EF4-FFF2-40B4-BE49-F238E27FC236}">
                <a16:creationId xmlns:a16="http://schemas.microsoft.com/office/drawing/2014/main" id="{8B0290DE-3F6E-5FEE-C40F-C7B3E29C3A73}"/>
              </a:ext>
            </a:extLst>
          </p:cNvPr>
          <p:cNvSpPr>
            <a:spLocks noGrp="1"/>
          </p:cNvSpPr>
          <p:nvPr>
            <p:ph type="body" sz="quarter" idx="31"/>
          </p:nvPr>
        </p:nvSpPr>
        <p:spPr/>
        <p:txBody>
          <a:bodyPr/>
          <a:lstStyle/>
          <a:p>
            <a:r>
              <a:rPr lang="en-US" dirty="0"/>
              <a:t>B2B MARKET SCENARIOS</a:t>
            </a:r>
          </a:p>
        </p:txBody>
      </p:sp>
      <p:sp>
        <p:nvSpPr>
          <p:cNvPr id="95" name="Text Placeholder 94">
            <a:extLst>
              <a:ext uri="{FF2B5EF4-FFF2-40B4-BE49-F238E27FC236}">
                <a16:creationId xmlns:a16="http://schemas.microsoft.com/office/drawing/2014/main" id="{9C9924F1-3753-74B2-DDD5-B5340BB785AE}"/>
              </a:ext>
            </a:extLst>
          </p:cNvPr>
          <p:cNvSpPr>
            <a:spLocks noGrp="1"/>
          </p:cNvSpPr>
          <p:nvPr>
            <p:ph type="body" sz="quarter" idx="29"/>
          </p:nvPr>
        </p:nvSpPr>
        <p:spPr/>
        <p:txBody>
          <a:bodyPr/>
          <a:lstStyle/>
          <a:p>
            <a:r>
              <a:rPr lang="en-US" dirty="0"/>
              <a:t>  Develop winning strategies to keep ahead of the competition​</a:t>
            </a:r>
          </a:p>
          <a:p>
            <a:r>
              <a:rPr lang="en-US" dirty="0"/>
              <a:t>  Capitalize on low-hanging fruit to identify a ballpark value​</a:t>
            </a:r>
          </a:p>
          <a:p>
            <a:r>
              <a:rPr lang="en-US" dirty="0"/>
              <a:t>  Visualize customer directed convergence</a:t>
            </a:r>
          </a:p>
        </p:txBody>
      </p:sp>
      <p:sp>
        <p:nvSpPr>
          <p:cNvPr id="93" name="Text Placeholder 92">
            <a:extLst>
              <a:ext uri="{FF2B5EF4-FFF2-40B4-BE49-F238E27FC236}">
                <a16:creationId xmlns:a16="http://schemas.microsoft.com/office/drawing/2014/main" id="{D9B5BCF7-83AF-F5C9-0423-147C64DDC51B}"/>
              </a:ext>
            </a:extLst>
          </p:cNvPr>
          <p:cNvSpPr>
            <a:spLocks noGrp="1"/>
          </p:cNvSpPr>
          <p:nvPr>
            <p:ph type="body" sz="quarter" idx="33"/>
          </p:nvPr>
        </p:nvSpPr>
        <p:spPr/>
        <p:txBody>
          <a:bodyPr/>
          <a:lstStyle/>
          <a:p>
            <a:r>
              <a:rPr lang="en-US" dirty="0"/>
              <a:t>CLOUD-BASED OPPORTUNITIES</a:t>
            </a:r>
          </a:p>
        </p:txBody>
      </p:sp>
      <p:sp>
        <p:nvSpPr>
          <p:cNvPr id="92" name="Text Placeholder 91">
            <a:extLst>
              <a:ext uri="{FF2B5EF4-FFF2-40B4-BE49-F238E27FC236}">
                <a16:creationId xmlns:a16="http://schemas.microsoft.com/office/drawing/2014/main" id="{94CC2695-FBEB-3190-E800-570E546F9F9D}"/>
              </a:ext>
            </a:extLst>
          </p:cNvPr>
          <p:cNvSpPr>
            <a:spLocks noGrp="1"/>
          </p:cNvSpPr>
          <p:nvPr>
            <p:ph type="body" sz="quarter" idx="32"/>
          </p:nvPr>
        </p:nvSpPr>
        <p:spPr/>
        <p:txBody>
          <a:bodyPr/>
          <a:lstStyle/>
          <a:p>
            <a:r>
              <a:rPr lang="en-US" dirty="0"/>
              <a:t>  Iterative approaches to corporate strategy​</a:t>
            </a:r>
          </a:p>
          <a:p>
            <a:r>
              <a:rPr lang="en-US" dirty="0"/>
              <a:t>  Establish a management framework from the inside</a:t>
            </a:r>
          </a:p>
        </p:txBody>
      </p:sp>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l="103" r="103"/>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l="54" r="54"/>
          <a:stretch/>
        </p:blipFill>
        <p:spPr>
          <a:blipFill dpi="0"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8" cstate="print">
            <a:extLst>
              <a:ext uri="{BEBA8EAE-BF5A-486C-A8C5-ECC9F3942E4B}">
                <a14:imgProps xmlns:a14="http://schemas.microsoft.com/office/drawing/2010/main">
                  <a14:imgLayer r:embed="rId9">
                    <a14:imgEffect>
                      <a14:saturation sat="0"/>
                    </a14:imgEffect>
                    <a14:imgEffect>
                      <a14:brightnessContrast bright="22000"/>
                    </a14:imgEffect>
                  </a14:imgLayer>
                </a14:imgProps>
              </a:ext>
              <a:ext uri="{28A0092B-C50C-407E-A947-70E740481C1C}">
                <a14:useLocalDpi xmlns:a14="http://schemas.microsoft.com/office/drawing/2010/main"/>
              </a:ext>
            </a:extLst>
          </a:blip>
          <a:srcRect t="45" b="45"/>
          <a:stretch/>
        </p:blip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dirty="0"/>
              <a:t>Presentation Title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14</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t="41" b="41"/>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15</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Mirjam Nilsson </a:t>
            </a:r>
          </a:p>
          <a:p>
            <a:r>
              <a:rPr lang="en-US" dirty="0">
                <a:hlinkClick r:id="rId3">
                  <a:extLst>
                    <a:ext uri="{A12FA001-AC4F-418D-AE19-62706E023703}">
                      <ahyp:hlinkClr xmlns:ahyp="http://schemas.microsoft.com/office/drawing/2018/hyperlinkcolor" val="tx"/>
                    </a:ext>
                  </a:extLst>
                </a:hlinkClick>
              </a:rPr>
              <a:t>mirjam@contoso.com</a:t>
            </a:r>
            <a:endParaRPr lang="en-US" dirty="0"/>
          </a:p>
          <a:p>
            <a:r>
              <a:rPr lang="en-US" dirty="0"/>
              <a:t>www.contoso.com</a:t>
            </a:r>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16</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n-US" dirty="0"/>
              <a:t>AGENDA</a:t>
            </a: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l="44" r="44"/>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US" dirty="0"/>
              <a:t>INTRODUCTION </a:t>
            </a:r>
          </a:p>
          <a:p>
            <a:r>
              <a:rPr lang="en-US" dirty="0"/>
              <a:t>PRIMARY GOALS</a:t>
            </a:r>
          </a:p>
          <a:p>
            <a:r>
              <a:rPr lang="en-US" dirty="0"/>
              <a:t>Data exploration</a:t>
            </a:r>
          </a:p>
          <a:p>
            <a:r>
              <a:rPr lang="en-US" dirty="0"/>
              <a:t>Visualizations</a:t>
            </a:r>
          </a:p>
          <a:p>
            <a:r>
              <a:rPr lang="en-US" dirty="0"/>
              <a:t>SUMMARY</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l="11" r="11"/>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a:lstStyle/>
          <a:p>
            <a:r>
              <a:rPr lang="en-US" sz="2800" dirty="0"/>
              <a:t>Data Sources:</a:t>
            </a:r>
          </a:p>
          <a:p>
            <a:pPr marL="285750" indent="-285750">
              <a:buFont typeface="Arial" panose="020B0604020202020204" pitchFamily="34" charset="0"/>
              <a:buChar char="•"/>
            </a:pPr>
            <a:r>
              <a:rPr lang="en-US" dirty="0"/>
              <a:t>IMDB</a:t>
            </a:r>
          </a:p>
          <a:p>
            <a:pPr marL="285750" indent="-285750">
              <a:buFont typeface="Arial" panose="020B0604020202020204" pitchFamily="34" charset="0"/>
              <a:buChar char="•"/>
            </a:pPr>
            <a:r>
              <a:rPr lang="en-US" dirty="0"/>
              <a:t>The-Numbers.com</a:t>
            </a:r>
          </a:p>
          <a:p>
            <a:pPr marL="285750" indent="-285750">
              <a:buFont typeface="Arial" panose="020B0604020202020204" pitchFamily="34" charset="0"/>
              <a:buChar char="•"/>
            </a:pPr>
            <a:r>
              <a:rPr lang="en-US" dirty="0"/>
              <a:t>The Movie Database</a:t>
            </a:r>
          </a:p>
          <a:p>
            <a:endParaRPr lang="en-US" dirty="0"/>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pPr>
              <a:spcAft>
                <a:spcPts val="600"/>
              </a:spcAft>
            </a:pPr>
            <a:r>
              <a:rPr lang="en-US" dirty="0"/>
              <a:t>Growing a streaming service  -  Microsoft</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F0FE709F-757F-9DAB-DC56-68FD7C46FC5A}"/>
              </a:ext>
            </a:extLst>
          </p:cNvPr>
          <p:cNvSpPr>
            <a:spLocks noGrp="1"/>
          </p:cNvSpPr>
          <p:nvPr>
            <p:ph type="ftr" sz="quarter" idx="10"/>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
        <p:nvSpPr>
          <p:cNvPr id="5" name="Subtitle 4">
            <a:extLst>
              <a:ext uri="{FF2B5EF4-FFF2-40B4-BE49-F238E27FC236}">
                <a16:creationId xmlns:a16="http://schemas.microsoft.com/office/drawing/2014/main" id="{AB08BCFD-8CA2-D216-A032-71936ECE7ED5}"/>
              </a:ext>
            </a:extLst>
          </p:cNvPr>
          <p:cNvSpPr txBox="1">
            <a:spLocks/>
          </p:cNvSpPr>
          <p:nvPr/>
        </p:nvSpPr>
        <p:spPr>
          <a:xfrm>
            <a:off x="1302589" y="2927944"/>
            <a:ext cx="6034216" cy="542021"/>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1800" b="1" i="0" kern="1200" spc="0">
                <a:solidFill>
                  <a:schemeClr val="tx1"/>
                </a:solidFill>
                <a:latin typeface="+mn-lt"/>
                <a:ea typeface="+mn-ea"/>
                <a:cs typeface="+mn-cs"/>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Measures of success?</a:t>
            </a:r>
          </a:p>
          <a:p>
            <a:endParaRPr lang="en-US" dirty="0"/>
          </a:p>
        </p:txBody>
      </p:sp>
      <p:sp>
        <p:nvSpPr>
          <p:cNvPr id="8" name="Subtitle 7">
            <a:extLst>
              <a:ext uri="{FF2B5EF4-FFF2-40B4-BE49-F238E27FC236}">
                <a16:creationId xmlns:a16="http://schemas.microsoft.com/office/drawing/2014/main" id="{AF1C2A97-E1AD-DEE5-9939-C39C4084407A}"/>
              </a:ext>
            </a:extLst>
          </p:cNvPr>
          <p:cNvSpPr>
            <a:spLocks noGrp="1"/>
          </p:cNvSpPr>
          <p:nvPr>
            <p:ph type="subTitle" idx="1"/>
          </p:nvPr>
        </p:nvSpPr>
        <p:spPr/>
        <p:txBody>
          <a:bodyPr/>
          <a:lstStyle/>
          <a:p>
            <a:r>
              <a:rPr lang="en-US" dirty="0"/>
              <a:t>Creating a successful streaming service</a:t>
            </a:r>
          </a:p>
        </p:txBody>
      </p:sp>
      <p:sp>
        <p:nvSpPr>
          <p:cNvPr id="10" name="Title 9">
            <a:extLst>
              <a:ext uri="{FF2B5EF4-FFF2-40B4-BE49-F238E27FC236}">
                <a16:creationId xmlns:a16="http://schemas.microsoft.com/office/drawing/2014/main" id="{03952B65-DC93-532F-8900-1E7F3EB9D899}"/>
              </a:ext>
            </a:extLst>
          </p:cNvPr>
          <p:cNvSpPr>
            <a:spLocks noGrp="1"/>
          </p:cNvSpPr>
          <p:nvPr>
            <p:ph type="title"/>
          </p:nvPr>
        </p:nvSpPr>
        <p:spPr/>
        <p:txBody>
          <a:bodyPr/>
          <a:lstStyle/>
          <a:p>
            <a:r>
              <a:rPr lang="en-US" dirty="0"/>
              <a:t>Primary Goal</a:t>
            </a:r>
          </a:p>
        </p:txBody>
      </p:sp>
    </p:spTree>
    <p:extLst>
      <p:ext uri="{BB962C8B-B14F-4D97-AF65-F5344CB8AC3E}">
        <p14:creationId xmlns:p14="http://schemas.microsoft.com/office/powerpoint/2010/main" val="1572098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p:txBody>
          <a:bodyPr/>
          <a:lstStyle/>
          <a:p>
            <a:r>
              <a:rPr lang="en-US" dirty="0"/>
              <a:t>Measures of success</a:t>
            </a:r>
          </a:p>
        </p:txBody>
      </p:sp>
      <p:pic>
        <p:nvPicPr>
          <p:cNvPr id="8" name="Picture Placeholder 7" descr="Upward trend with solid fill">
            <a:extLst>
              <a:ext uri="{FF2B5EF4-FFF2-40B4-BE49-F238E27FC236}">
                <a16:creationId xmlns:a16="http://schemas.microsoft.com/office/drawing/2014/main" id="{D1EEF821-946B-05F6-7AA4-2EB5D46893C1}"/>
              </a:ext>
            </a:extLst>
          </p:cNvPr>
          <p:cNvPicPr>
            <a:picLocks noGrp="1" noChangeAspect="1"/>
          </p:cNvPicPr>
          <p:nvPr>
            <p:ph type="pic" sz="quarter" idx="32"/>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5274" b="5274"/>
          <a:stretch/>
        </p:blipFill>
        <p:spPr>
          <a:xfrm>
            <a:off x="5093299" y="1951035"/>
            <a:ext cx="1159161" cy="1036101"/>
          </a:xfrm>
        </p:spPr>
      </p:pic>
      <p:sp>
        <p:nvSpPr>
          <p:cNvPr id="13" name="Subtitle 12">
            <a:extLst>
              <a:ext uri="{FF2B5EF4-FFF2-40B4-BE49-F238E27FC236}">
                <a16:creationId xmlns:a16="http://schemas.microsoft.com/office/drawing/2014/main" id="{28CDBA4D-392D-EF87-B0DB-6284C88E13E8}"/>
              </a:ext>
            </a:extLst>
          </p:cNvPr>
          <p:cNvSpPr>
            <a:spLocks noGrp="1"/>
          </p:cNvSpPr>
          <p:nvPr>
            <p:ph type="subTitle" idx="1"/>
          </p:nvPr>
        </p:nvSpPr>
        <p:spPr/>
        <p:txBody>
          <a:bodyPr/>
          <a:lstStyle/>
          <a:p>
            <a:r>
              <a:rPr lang="en-US" dirty="0"/>
              <a:t>Profitability</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844257" y="4294562"/>
            <a:ext cx="2944737" cy="2284667"/>
          </a:xfrm>
        </p:spPr>
        <p:txBody>
          <a:bodyPr/>
          <a:lstStyle/>
          <a:p>
            <a:r>
              <a:rPr lang="en-US" dirty="0"/>
              <a:t>Each project maximizing earnings</a:t>
            </a:r>
          </a:p>
          <a:p>
            <a:endParaRPr lang="en-US" dirty="0"/>
          </a:p>
          <a:p>
            <a:endParaRPr lang="en-US" dirty="0"/>
          </a:p>
        </p:txBody>
      </p:sp>
      <p:pic>
        <p:nvPicPr>
          <p:cNvPr id="89" name="Picture Placeholder 8" descr="Cycle with people with solid fill">
            <a:extLst>
              <a:ext uri="{FF2B5EF4-FFF2-40B4-BE49-F238E27FC236}">
                <a16:creationId xmlns:a16="http://schemas.microsoft.com/office/drawing/2014/main" id="{6FDCA5E5-50F1-AB9C-3334-27C4BFC84647}"/>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5335" b="5335"/>
          <a:stretch/>
        </p:blipFill>
        <p:spPr>
          <a:xfrm>
            <a:off x="8180119" y="1858080"/>
            <a:ext cx="1367154" cy="1222013"/>
          </a:xfrm>
        </p:spPr>
      </p:pic>
      <p:sp>
        <p:nvSpPr>
          <p:cNvPr id="39" name="Text Placeholder 38">
            <a:extLst>
              <a:ext uri="{FF2B5EF4-FFF2-40B4-BE49-F238E27FC236}">
                <a16:creationId xmlns:a16="http://schemas.microsoft.com/office/drawing/2014/main" id="{0BF224F1-5D4B-786D-DAC6-9E999EF34BBD}"/>
              </a:ext>
            </a:extLst>
          </p:cNvPr>
          <p:cNvSpPr>
            <a:spLocks noGrp="1"/>
          </p:cNvSpPr>
          <p:nvPr>
            <p:ph type="body" sz="quarter" idx="28"/>
          </p:nvPr>
        </p:nvSpPr>
        <p:spPr/>
        <p:txBody>
          <a:bodyPr/>
          <a:lstStyle/>
          <a:p>
            <a:r>
              <a:rPr lang="en-US" dirty="0"/>
              <a:t>ROI</a:t>
            </a:r>
          </a:p>
        </p:txBody>
      </p:sp>
      <p:sp>
        <p:nvSpPr>
          <p:cNvPr id="14" name="Content Placeholder 13">
            <a:extLst>
              <a:ext uri="{FF2B5EF4-FFF2-40B4-BE49-F238E27FC236}">
                <a16:creationId xmlns:a16="http://schemas.microsoft.com/office/drawing/2014/main" id="{0A7D71A8-B372-410F-100C-83EBF28378DA}"/>
              </a:ext>
            </a:extLst>
          </p:cNvPr>
          <p:cNvSpPr>
            <a:spLocks noGrp="1"/>
          </p:cNvSpPr>
          <p:nvPr>
            <p:ph idx="12"/>
          </p:nvPr>
        </p:nvSpPr>
        <p:spPr>
          <a:xfrm>
            <a:off x="4617226" y="4307667"/>
            <a:ext cx="2944737" cy="2284667"/>
          </a:xfrm>
        </p:spPr>
        <p:txBody>
          <a:bodyPr/>
          <a:lstStyle/>
          <a:p>
            <a:r>
              <a:rPr lang="en-US" dirty="0"/>
              <a:t>Maximizing earnings per dollar-spend on production</a:t>
            </a:r>
          </a:p>
        </p:txBody>
      </p:sp>
      <p:sp>
        <p:nvSpPr>
          <p:cNvPr id="16" name="Text Placeholder 15">
            <a:extLst>
              <a:ext uri="{FF2B5EF4-FFF2-40B4-BE49-F238E27FC236}">
                <a16:creationId xmlns:a16="http://schemas.microsoft.com/office/drawing/2014/main" id="{762BDD5F-A1CB-7807-A241-B23CFAD74EC7}"/>
              </a:ext>
            </a:extLst>
          </p:cNvPr>
          <p:cNvSpPr>
            <a:spLocks noGrp="1"/>
          </p:cNvSpPr>
          <p:nvPr>
            <p:ph type="body" sz="quarter" idx="29"/>
          </p:nvPr>
        </p:nvSpPr>
        <p:spPr>
          <a:xfrm>
            <a:off x="8403008" y="3202105"/>
            <a:ext cx="2940864" cy="988902"/>
          </a:xfrm>
        </p:spPr>
        <p:txBody>
          <a:bodyPr/>
          <a:lstStyle/>
          <a:p>
            <a:r>
              <a:rPr lang="en-US" dirty="0"/>
              <a:t>Growth and Synergy</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1"/>
          </p:nvPr>
        </p:nvSpPr>
        <p:spPr>
          <a:xfrm>
            <a:off x="8398539" y="4273130"/>
            <a:ext cx="2944737" cy="2284667"/>
          </a:xfrm>
        </p:spPr>
        <p:txBody>
          <a:bodyPr/>
          <a:lstStyle/>
          <a:p>
            <a:r>
              <a:rPr lang="en-US" dirty="0"/>
              <a:t>Maximizing user engagement</a:t>
            </a:r>
          </a:p>
          <a:p>
            <a:r>
              <a:rPr lang="en-US" dirty="0"/>
              <a:t>Promoting Microsoft’s other offerings</a:t>
            </a:r>
          </a:p>
          <a:p>
            <a:endParaRPr lang="en-US" dirty="0"/>
          </a:p>
          <a:p>
            <a:endParaRPr lang="en-US" dirty="0"/>
          </a:p>
          <a:p>
            <a:endParaRPr lang="en-US" dirty="0"/>
          </a:p>
        </p:txBody>
      </p:sp>
      <p:sp>
        <p:nvSpPr>
          <p:cNvPr id="33" name="Footer Placeholder 32">
            <a:extLst>
              <a:ext uri="{FF2B5EF4-FFF2-40B4-BE49-F238E27FC236}">
                <a16:creationId xmlns:a16="http://schemas.microsoft.com/office/drawing/2014/main" id="{656A71C0-3B42-35AC-B2B7-6A108044BE29}"/>
              </a:ext>
            </a:extLst>
          </p:cNvPr>
          <p:cNvSpPr>
            <a:spLocks noGrp="1"/>
          </p:cNvSpPr>
          <p:nvPr>
            <p:ph type="ftr" sz="quarter" idx="33"/>
          </p:nvPr>
        </p:nvSpPr>
        <p:spPr/>
        <p:txBody>
          <a:bodyPr/>
          <a:lstStyle/>
          <a:p>
            <a:r>
              <a:rPr lang="en-US" dirty="0"/>
              <a:t>Presentation Title</a:t>
            </a:r>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5</a:t>
            </a:fld>
            <a:endParaRPr lang="en-US" dirty="0"/>
          </a:p>
        </p:txBody>
      </p:sp>
      <p:sp>
        <p:nvSpPr>
          <p:cNvPr id="2" name="Rectangle 1">
            <a:extLst>
              <a:ext uri="{FF2B5EF4-FFF2-40B4-BE49-F238E27FC236}">
                <a16:creationId xmlns:a16="http://schemas.microsoft.com/office/drawing/2014/main" id="{1F8DD76D-9C8C-9C9E-D44E-B92C85C0872F}"/>
              </a:ext>
            </a:extLst>
          </p:cNvPr>
          <p:cNvSpPr/>
          <p:nvPr/>
        </p:nvSpPr>
        <p:spPr>
          <a:xfrm>
            <a:off x="1865346" y="1756654"/>
            <a:ext cx="779381" cy="1323439"/>
          </a:xfrm>
          <a:prstGeom prst="rect">
            <a:avLst/>
          </a:prstGeom>
          <a:noFill/>
        </p:spPr>
        <p:txBody>
          <a:bodyPr wrap="none" lIns="91440" tIns="45720" rIns="91440" bIns="45720">
            <a:spAutoFit/>
          </a:bodyPr>
          <a:lstStyle/>
          <a:p>
            <a:pPr algn="ctr"/>
            <a:r>
              <a:rPr lang="en-US" sz="8000" dirty="0">
                <a:ln w="0"/>
                <a:effectLst>
                  <a:outerShdw blurRad="38100" dist="19050" dir="2700000" algn="tl" rotWithShape="0">
                    <a:schemeClr val="dk1">
                      <a:alpha val="40000"/>
                    </a:schemeClr>
                  </a:outerShdw>
                </a:effectLst>
              </a:rPr>
              <a:t>$</a:t>
            </a:r>
            <a:endParaRPr lang="en-US" sz="800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21508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412843" y="1276194"/>
            <a:ext cx="6214963" cy="1439604"/>
          </a:xfrm>
        </p:spPr>
        <p:txBody>
          <a:bodyPr/>
          <a:lstStyle/>
          <a:p>
            <a:r>
              <a:rPr lang="en-US" sz="2400" dirty="0"/>
              <a:t>Most profitable films</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413445" y="2968929"/>
            <a:ext cx="6034216" cy="2388074"/>
          </a:xfrm>
        </p:spPr>
        <p:txBody>
          <a:bodyPr/>
          <a:lstStyle/>
          <a:p>
            <a:pPr marL="342900" indent="-342900">
              <a:buFont typeface="Arial" panose="020B0604020202020204" pitchFamily="34" charset="0"/>
              <a:buChar char="•"/>
            </a:pPr>
            <a:r>
              <a:rPr lang="en-US" dirty="0"/>
              <a:t>Blockbuster type films</a:t>
            </a:r>
          </a:p>
          <a:p>
            <a:pPr marL="800100" lvl="1" indent="-342900" algn="l">
              <a:buFont typeface="Arial" panose="020B0604020202020204" pitchFamily="34" charset="0"/>
              <a:buChar char="•"/>
            </a:pPr>
            <a:r>
              <a:rPr lang="en-US" dirty="0"/>
              <a:t>Maximizes the earnings per film</a:t>
            </a:r>
          </a:p>
          <a:p>
            <a:pPr marL="800100" lvl="1" indent="-342900" algn="l">
              <a:buFont typeface="Arial" panose="020B0604020202020204" pitchFamily="34" charset="0"/>
              <a:buChar char="•"/>
            </a:pPr>
            <a:r>
              <a:rPr lang="en-US" dirty="0"/>
              <a:t>Good returns while still maximizing reach</a:t>
            </a:r>
          </a:p>
          <a:p>
            <a:pPr marL="342900" indent="-342900">
              <a:buFont typeface="Arial" panose="020B0604020202020204" pitchFamily="34" charset="0"/>
              <a:buChar char="•"/>
            </a:pPr>
            <a:endParaRPr lang="en-US"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pPr>
              <a:spcAft>
                <a:spcPts val="600"/>
              </a:spcAft>
            </a:pPr>
            <a:r>
              <a:rPr lang="en-US" dirty="0"/>
              <a:t>Growing a streaming service  -  Microsoft</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1882409" y="729071"/>
            <a:ext cx="8427182" cy="652054"/>
          </a:xfrm>
        </p:spPr>
        <p:txBody>
          <a:bodyPr/>
          <a:lstStyle/>
          <a:p>
            <a:r>
              <a:rPr lang="en-US" dirty="0"/>
              <a:t>Average Profitability by Genre</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300" normalizeH="0" baseline="0" noProof="0">
                <a:ln>
                  <a:noFill/>
                </a:ln>
                <a:solidFill>
                  <a:prstClr val="white"/>
                </a:solidFill>
                <a:effectLst/>
                <a:uLnTx/>
                <a:uFillTx/>
                <a:latin typeface="Arial Black"/>
                <a:ea typeface="+mn-ea"/>
                <a:cs typeface="+mn-cs"/>
              </a:rPr>
              <a:t>Presentation Title</a:t>
            </a:r>
            <a:endParaRPr kumimoji="0" lang="en-US" sz="1200" b="1" i="0" u="none" strike="noStrike" kern="1200" cap="all" spc="300" normalizeH="0" baseline="0" noProof="0" dirty="0">
              <a:ln>
                <a:noFill/>
              </a:ln>
              <a:solidFill>
                <a:prstClr val="white"/>
              </a:solidFill>
              <a:effectLst/>
              <a:uLnTx/>
              <a:uFillTx/>
              <a:latin typeface="Arial Black"/>
              <a:ea typeface="+mn-ea"/>
              <a:cs typeface="+mn-cs"/>
            </a:endParaRP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9A01C0A-2BB6-49E7-91A3-DCB9F9F59583}" type="slidenum">
              <a:rPr kumimoji="0" lang="en-US" sz="1400" b="0" i="0" u="none" strike="noStrike" kern="1200" cap="none" spc="0" normalizeH="0" baseline="0" noProof="0" smtClean="0">
                <a:ln>
                  <a:noFill/>
                </a:ln>
                <a:solidFill>
                  <a:prstClr val="white"/>
                </a:solidFill>
                <a:effectLst/>
                <a:uLnTx/>
                <a:uFillTx/>
                <a:latin typeface="Avenir Next LT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4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11" name="Picture 10" descr="Chart, histogram&#10;&#10;Description automatically generated">
            <a:extLst>
              <a:ext uri="{FF2B5EF4-FFF2-40B4-BE49-F238E27FC236}">
                <a16:creationId xmlns:a16="http://schemas.microsoft.com/office/drawing/2014/main" id="{50F39DB2-D3AC-0C12-3051-FC5DEC9E1170}"/>
              </a:ext>
            </a:extLst>
          </p:cNvPr>
          <p:cNvPicPr>
            <a:picLocks noChangeAspect="1"/>
          </p:cNvPicPr>
          <p:nvPr/>
        </p:nvPicPr>
        <p:blipFill>
          <a:blip r:embed="rId2"/>
          <a:stretch>
            <a:fillRect/>
          </a:stretch>
        </p:blipFill>
        <p:spPr>
          <a:xfrm>
            <a:off x="1844742" y="1381125"/>
            <a:ext cx="8133484" cy="5314950"/>
          </a:xfrm>
          <a:prstGeom prst="rect">
            <a:avLst/>
          </a:prstGeom>
        </p:spPr>
      </p:pic>
    </p:spTree>
    <p:extLst>
      <p:ext uri="{BB962C8B-B14F-4D97-AF65-F5344CB8AC3E}">
        <p14:creationId xmlns:p14="http://schemas.microsoft.com/office/powerpoint/2010/main" val="2706304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 bar chart&#10;&#10;Description automatically generated">
            <a:extLst>
              <a:ext uri="{FF2B5EF4-FFF2-40B4-BE49-F238E27FC236}">
                <a16:creationId xmlns:a16="http://schemas.microsoft.com/office/drawing/2014/main" id="{B33DD21F-B077-2632-9626-4E21E4D34B0D}"/>
              </a:ext>
            </a:extLst>
          </p:cNvPr>
          <p:cNvPicPr>
            <a:picLocks noChangeAspect="1"/>
          </p:cNvPicPr>
          <p:nvPr/>
        </p:nvPicPr>
        <p:blipFill>
          <a:blip r:embed="rId2"/>
          <a:stretch>
            <a:fillRect/>
          </a:stretch>
        </p:blipFill>
        <p:spPr>
          <a:xfrm>
            <a:off x="1844742" y="1428173"/>
            <a:ext cx="8133484" cy="5306001"/>
          </a:xfrm>
          <a:prstGeom prst="rect">
            <a:avLst/>
          </a:prstGeom>
        </p:spPr>
      </p:pic>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1882409" y="605246"/>
            <a:ext cx="8427182" cy="652054"/>
          </a:xfrm>
        </p:spPr>
        <p:txBody>
          <a:bodyPr/>
          <a:lstStyle/>
          <a:p>
            <a:r>
              <a:rPr lang="en-US" dirty="0"/>
              <a:t>Average ROI by Genre</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1643288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dirty="0"/>
              <a:t>AREAS OF GROWTH</a:t>
            </a:r>
          </a:p>
        </p:txBody>
      </p:sp>
      <p:graphicFrame>
        <p:nvGraphicFramePr>
          <p:cNvPr id="6" name="Table 4">
            <a:extLst>
              <a:ext uri="{FF2B5EF4-FFF2-40B4-BE49-F238E27FC236}">
                <a16:creationId xmlns:a16="http://schemas.microsoft.com/office/drawing/2014/main" id="{2DE29ABF-2F75-58D0-2A5A-72FA8A4E0526}"/>
              </a:ext>
            </a:extLst>
          </p:cNvPr>
          <p:cNvGraphicFramePr>
            <a:graphicFrameLocks noGrp="1"/>
          </p:cNvGraphicFramePr>
          <p:nvPr>
            <p:ph sz="half" idx="2"/>
            <p:extLst>
              <p:ext uri="{D42A27DB-BD31-4B8C-83A1-F6EECF244321}">
                <p14:modId xmlns:p14="http://schemas.microsoft.com/office/powerpoint/2010/main" val="2426316940"/>
              </p:ext>
            </p:extLst>
          </p:nvPr>
        </p:nvGraphicFramePr>
        <p:xfrm>
          <a:off x="850900" y="1828800"/>
          <a:ext cx="10134600" cy="4351340"/>
        </p:xfrm>
        <a:graphic>
          <a:graphicData uri="http://schemas.openxmlformats.org/drawingml/2006/table">
            <a:tbl>
              <a:tblPr firstRow="1" bandRow="1">
                <a:tableStyleId>{5C22544A-7EE6-4342-B048-85BDC9FD1C3A}</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2755691855"/>
                    </a:ext>
                  </a:extLst>
                </a:gridCol>
              </a:tblGrid>
              <a:tr h="870268">
                <a:tc>
                  <a:txBody>
                    <a:bodyPr/>
                    <a:lstStyle/>
                    <a:p>
                      <a:pPr algn="ctr"/>
                      <a:endParaRPr lang="en-US" dirty="0">
                        <a:solidFill>
                          <a:schemeClr val="tx1"/>
                        </a:solidFill>
                        <a:latin typeface="+mn-lt"/>
                      </a:endParaRPr>
                    </a:p>
                  </a:txBody>
                  <a:tcPr anchor="ctr">
                    <a:solidFill>
                      <a:schemeClr val="accent1">
                        <a:lumMod val="75000"/>
                      </a:schemeClr>
                    </a:solidFill>
                  </a:tcPr>
                </a:tc>
                <a:tc>
                  <a:txBody>
                    <a:bodyPr/>
                    <a:lstStyle/>
                    <a:p>
                      <a:pPr algn="ctr"/>
                      <a:r>
                        <a:rPr lang="en-US" b="1" i="0" dirty="0">
                          <a:solidFill>
                            <a:schemeClr val="tx1"/>
                          </a:solidFill>
                          <a:latin typeface="+mn-lt"/>
                        </a:rPr>
                        <a:t>B2B</a:t>
                      </a:r>
                    </a:p>
                  </a:txBody>
                  <a:tcPr anchor="ctr">
                    <a:solidFill>
                      <a:schemeClr val="accent1">
                        <a:lumMod val="75000"/>
                      </a:schemeClr>
                    </a:solidFill>
                  </a:tcPr>
                </a:tc>
                <a:tc>
                  <a:txBody>
                    <a:bodyPr/>
                    <a:lstStyle/>
                    <a:p>
                      <a:pPr algn="ctr"/>
                      <a:r>
                        <a:rPr lang="en-US" b="1" i="0" dirty="0">
                          <a:solidFill>
                            <a:schemeClr val="tx1"/>
                          </a:solidFill>
                          <a:latin typeface="+mn-lt"/>
                        </a:rPr>
                        <a:t>Supply chain</a:t>
                      </a:r>
                    </a:p>
                  </a:txBody>
                  <a:tcPr anchor="ctr">
                    <a:solidFill>
                      <a:schemeClr val="accent1">
                        <a:lumMod val="75000"/>
                      </a:schemeClr>
                    </a:solidFill>
                  </a:tcPr>
                </a:tc>
                <a:tc>
                  <a:txBody>
                    <a:bodyPr/>
                    <a:lstStyle/>
                    <a:p>
                      <a:pPr algn="ctr"/>
                      <a:r>
                        <a:rPr lang="en-US" b="1" i="0" dirty="0">
                          <a:solidFill>
                            <a:schemeClr val="tx1"/>
                          </a:solidFill>
                          <a:latin typeface="+mn-lt"/>
                        </a:rPr>
                        <a:t>ROI</a:t>
                      </a:r>
                    </a:p>
                  </a:txBody>
                  <a:tcPr anchor="ctr">
                    <a:solidFill>
                      <a:schemeClr val="accent1">
                        <a:lumMod val="75000"/>
                      </a:schemeClr>
                    </a:solidFill>
                  </a:tcPr>
                </a:tc>
                <a:tc>
                  <a:txBody>
                    <a:bodyPr/>
                    <a:lstStyle/>
                    <a:p>
                      <a:pPr algn="ctr"/>
                      <a:r>
                        <a:rPr lang="en-US" b="1" i="0" dirty="0">
                          <a:solidFill>
                            <a:schemeClr val="tx1"/>
                          </a:solidFill>
                          <a:latin typeface="+mn-lt"/>
                        </a:rPr>
                        <a:t>E-commerce</a:t>
                      </a:r>
                    </a:p>
                  </a:txBody>
                  <a:tcPr anchor="ctr">
                    <a:solidFill>
                      <a:schemeClr val="accent1">
                        <a:lumMod val="75000"/>
                      </a:schemeClr>
                    </a:solidFill>
                  </a:tcPr>
                </a:tc>
                <a:extLst>
                  <a:ext uri="{0D108BD9-81ED-4DB2-BD59-A6C34878D82A}">
                    <a16:rowId xmlns:a16="http://schemas.microsoft.com/office/drawing/2014/main" val="479928716"/>
                  </a:ext>
                </a:extLst>
              </a:tr>
              <a:tr h="870268">
                <a:tc>
                  <a:txBody>
                    <a:bodyPr/>
                    <a:lstStyle/>
                    <a:p>
                      <a:pPr algn="ctr"/>
                      <a:r>
                        <a:rPr lang="en-US" b="0" i="0" dirty="0">
                          <a:solidFill>
                            <a:schemeClr val="tx1"/>
                          </a:solidFill>
                          <a:latin typeface="+mn-lt"/>
                        </a:rPr>
                        <a:t>Q1</a:t>
                      </a:r>
                    </a:p>
                  </a:txBody>
                  <a:tcPr anchor="ctr"/>
                </a:tc>
                <a:tc>
                  <a:txBody>
                    <a:bodyPr/>
                    <a:lstStyle/>
                    <a:p>
                      <a:pPr algn="ctr"/>
                      <a:r>
                        <a:rPr lang="en-US" b="0" i="0" dirty="0">
                          <a:solidFill>
                            <a:schemeClr val="tx1"/>
                          </a:solidFill>
                          <a:latin typeface="+mn-lt"/>
                        </a:rPr>
                        <a:t>4.5</a:t>
                      </a:r>
                    </a:p>
                  </a:txBody>
                  <a:tcPr anchor="ctr"/>
                </a:tc>
                <a:tc>
                  <a:txBody>
                    <a:bodyPr/>
                    <a:lstStyle/>
                    <a:p>
                      <a:pPr algn="ctr"/>
                      <a:r>
                        <a:rPr lang="en-US" b="0" i="0" dirty="0">
                          <a:solidFill>
                            <a:schemeClr val="tx1"/>
                          </a:solidFill>
                          <a:latin typeface="+mn-lt"/>
                        </a:rPr>
                        <a:t>2.3</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5.0</a:t>
                      </a:r>
                    </a:p>
                  </a:txBody>
                  <a:tcPr anchor="ctr"/>
                </a:tc>
                <a:extLst>
                  <a:ext uri="{0D108BD9-81ED-4DB2-BD59-A6C34878D82A}">
                    <a16:rowId xmlns:a16="http://schemas.microsoft.com/office/drawing/2014/main" val="1760208656"/>
                  </a:ext>
                </a:extLst>
              </a:tr>
              <a:tr h="870268">
                <a:tc>
                  <a:txBody>
                    <a:bodyPr/>
                    <a:lstStyle/>
                    <a:p>
                      <a:pPr algn="ctr"/>
                      <a:r>
                        <a:rPr lang="en-US" b="0" i="0" dirty="0">
                          <a:solidFill>
                            <a:schemeClr val="tx1"/>
                          </a:solidFill>
                          <a:latin typeface="+mn-lt"/>
                        </a:rPr>
                        <a:t>Q2</a:t>
                      </a:r>
                    </a:p>
                  </a:txBody>
                  <a:tcPr anchor="ctr"/>
                </a:tc>
                <a:tc>
                  <a:txBody>
                    <a:bodyPr/>
                    <a:lstStyle/>
                    <a:p>
                      <a:pPr algn="ctr"/>
                      <a:r>
                        <a:rPr lang="en-US" b="0" i="0" dirty="0">
                          <a:solidFill>
                            <a:schemeClr val="tx1"/>
                          </a:solidFill>
                          <a:latin typeface="+mn-lt"/>
                        </a:rPr>
                        <a:t>3.2</a:t>
                      </a:r>
                    </a:p>
                  </a:txBody>
                  <a:tcPr anchor="ctr"/>
                </a:tc>
                <a:tc>
                  <a:txBody>
                    <a:bodyPr/>
                    <a:lstStyle/>
                    <a:p>
                      <a:pPr algn="ctr"/>
                      <a:r>
                        <a:rPr lang="en-US" b="0" i="0" dirty="0">
                          <a:solidFill>
                            <a:schemeClr val="tx1"/>
                          </a:solidFill>
                          <a:latin typeface="+mn-lt"/>
                        </a:rPr>
                        <a:t>5.1</a:t>
                      </a:r>
                    </a:p>
                  </a:txBody>
                  <a:tcPr anchor="ctr"/>
                </a:tc>
                <a:tc>
                  <a:txBody>
                    <a:bodyPr/>
                    <a:lstStyle/>
                    <a:p>
                      <a:pPr algn="ctr"/>
                      <a:r>
                        <a:rPr lang="en-US" b="0" i="0" dirty="0">
                          <a:solidFill>
                            <a:schemeClr val="tx1"/>
                          </a:solidFill>
                          <a:latin typeface="+mn-lt"/>
                        </a:rPr>
                        <a:t>4.4</a:t>
                      </a:r>
                    </a:p>
                  </a:txBody>
                  <a:tcPr anchor="ctr"/>
                </a:tc>
                <a:tc>
                  <a:txBody>
                    <a:bodyPr/>
                    <a:lstStyle/>
                    <a:p>
                      <a:pPr algn="ctr"/>
                      <a:r>
                        <a:rPr lang="en-US" b="0" i="0" dirty="0">
                          <a:solidFill>
                            <a:schemeClr val="tx1"/>
                          </a:solidFill>
                          <a:latin typeface="+mn-lt"/>
                        </a:rPr>
                        <a:t>3.0</a:t>
                      </a:r>
                    </a:p>
                  </a:txBody>
                  <a:tcPr anchor="ctr"/>
                </a:tc>
                <a:extLst>
                  <a:ext uri="{0D108BD9-81ED-4DB2-BD59-A6C34878D82A}">
                    <a16:rowId xmlns:a16="http://schemas.microsoft.com/office/drawing/2014/main" val="3634243071"/>
                  </a:ext>
                </a:extLst>
              </a:tr>
              <a:tr h="870268">
                <a:tc>
                  <a:txBody>
                    <a:bodyPr/>
                    <a:lstStyle/>
                    <a:p>
                      <a:pPr algn="ctr"/>
                      <a:r>
                        <a:rPr lang="en-US" b="0" i="0" dirty="0">
                          <a:solidFill>
                            <a:schemeClr val="tx1"/>
                          </a:solidFill>
                          <a:latin typeface="+mn-lt"/>
                        </a:rPr>
                        <a:t>Q3</a:t>
                      </a:r>
                    </a:p>
                  </a:txBody>
                  <a:tcPr anchor="ctr"/>
                </a:tc>
                <a:tc>
                  <a:txBody>
                    <a:bodyPr/>
                    <a:lstStyle/>
                    <a:p>
                      <a:pPr algn="ctr"/>
                      <a:r>
                        <a:rPr lang="en-US" b="0" i="0" dirty="0">
                          <a:solidFill>
                            <a:schemeClr val="tx1"/>
                          </a:solidFill>
                          <a:latin typeface="+mn-lt"/>
                        </a:rPr>
                        <a:t>2.1</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2.5</a:t>
                      </a:r>
                    </a:p>
                  </a:txBody>
                  <a:tcPr anchor="ctr"/>
                </a:tc>
                <a:tc>
                  <a:txBody>
                    <a:bodyPr/>
                    <a:lstStyle/>
                    <a:p>
                      <a:pPr algn="ctr"/>
                      <a:r>
                        <a:rPr lang="en-US" b="0" i="0" dirty="0">
                          <a:solidFill>
                            <a:schemeClr val="tx1"/>
                          </a:solidFill>
                          <a:latin typeface="+mn-lt"/>
                        </a:rPr>
                        <a:t>2.8</a:t>
                      </a:r>
                    </a:p>
                  </a:txBody>
                  <a:tcPr anchor="ctr"/>
                </a:tc>
                <a:extLst>
                  <a:ext uri="{0D108BD9-81ED-4DB2-BD59-A6C34878D82A}">
                    <a16:rowId xmlns:a16="http://schemas.microsoft.com/office/drawing/2014/main" val="415808797"/>
                  </a:ext>
                </a:extLst>
              </a:tr>
              <a:tr h="870268">
                <a:tc>
                  <a:txBody>
                    <a:bodyPr/>
                    <a:lstStyle/>
                    <a:p>
                      <a:pPr algn="ctr"/>
                      <a:r>
                        <a:rPr lang="en-US" b="0" i="0" dirty="0">
                          <a:solidFill>
                            <a:schemeClr val="tx1"/>
                          </a:solidFill>
                          <a:latin typeface="+mn-lt"/>
                        </a:rPr>
                        <a:t>Q4</a:t>
                      </a:r>
                    </a:p>
                  </a:txBody>
                  <a:tcPr anchor="ctr"/>
                </a:tc>
                <a:tc>
                  <a:txBody>
                    <a:bodyPr/>
                    <a:lstStyle/>
                    <a:p>
                      <a:pPr algn="ctr"/>
                      <a:r>
                        <a:rPr lang="en-US" b="0" i="0" dirty="0">
                          <a:solidFill>
                            <a:schemeClr val="tx1"/>
                          </a:solidFill>
                          <a:latin typeface="+mn-lt"/>
                        </a:rPr>
                        <a:t>4.5</a:t>
                      </a:r>
                    </a:p>
                  </a:txBody>
                  <a:tcPr anchor="ctr"/>
                </a:tc>
                <a:tc>
                  <a:txBody>
                    <a:bodyPr/>
                    <a:lstStyle/>
                    <a:p>
                      <a:pPr algn="ctr"/>
                      <a:r>
                        <a:rPr lang="en-US" b="0" i="0" dirty="0">
                          <a:solidFill>
                            <a:schemeClr val="tx1"/>
                          </a:solidFill>
                          <a:latin typeface="+mn-lt"/>
                        </a:rPr>
                        <a:t>2.2</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70</a:t>
                      </a:r>
                    </a:p>
                  </a:txBody>
                  <a:tcPr anchor="ctr"/>
                </a:tc>
                <a:extLst>
                  <a:ext uri="{0D108BD9-81ED-4DB2-BD59-A6C34878D82A}">
                    <a16:rowId xmlns:a16="http://schemas.microsoft.com/office/drawing/2014/main" val="380950325"/>
                  </a:ext>
                </a:extLst>
              </a:tr>
            </a:tbl>
          </a:graphicData>
        </a:graphic>
      </p:graphicFrame>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Tree>
    <p:extLst>
      <p:ext uri="{BB962C8B-B14F-4D97-AF65-F5344CB8AC3E}">
        <p14:creationId xmlns:p14="http://schemas.microsoft.com/office/powerpoint/2010/main" val="3942952489"/>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182</TotalTime>
  <Words>420</Words>
  <Application>Microsoft Office PowerPoint</Application>
  <PresentationFormat>Widescreen</PresentationFormat>
  <Paragraphs>163</Paragraphs>
  <Slides>16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Arial Black</vt:lpstr>
      <vt:lpstr>Avenir Next LT Pro</vt:lpstr>
      <vt:lpstr>Avenir Next LT Pro Light</vt:lpstr>
      <vt:lpstr>Calibri</vt:lpstr>
      <vt:lpstr>Office Theme</vt:lpstr>
      <vt:lpstr>Growing a Streaming Service  Microsoft</vt:lpstr>
      <vt:lpstr>AGENDA</vt:lpstr>
      <vt:lpstr>INTRO</vt:lpstr>
      <vt:lpstr>Primary Goal</vt:lpstr>
      <vt:lpstr>Measures of success</vt:lpstr>
      <vt:lpstr>Most profitable films</vt:lpstr>
      <vt:lpstr>Average Profitability by Genre</vt:lpstr>
      <vt:lpstr>Average ROI by Genre</vt:lpstr>
      <vt:lpstr>AREAS OF GROWTH</vt:lpstr>
      <vt:lpstr>MEET OUR TEAM</vt:lpstr>
      <vt:lpstr>MEET OUR EXTENDED TEAM</vt:lpstr>
      <vt:lpstr>PLAN FOR PRODUCT LAUNCH</vt:lpstr>
      <vt:lpstr>TIMELINE</vt:lpstr>
      <vt:lpstr>AREAS OF FOCUS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Growing a Streaming Service  Microsoft</dc:title>
  <dc:creator>Jeff Jefferson</dc:creator>
  <cp:lastModifiedBy>Jeff Jefferson</cp:lastModifiedBy>
  <cp:revision>1</cp:revision>
  <dcterms:created xsi:type="dcterms:W3CDTF">2022-08-24T17:25:01Z</dcterms:created>
  <dcterms:modified xsi:type="dcterms:W3CDTF">2022-08-24T20:27:23Z</dcterms:modified>
</cp:coreProperties>
</file>